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3" r:id="rId4"/>
    <p:sldId id="285" r:id="rId5"/>
    <p:sldId id="297" r:id="rId6"/>
    <p:sldId id="298" r:id="rId7"/>
    <p:sldId id="300" r:id="rId8"/>
    <p:sldId id="299" r:id="rId9"/>
    <p:sldId id="301" r:id="rId10"/>
    <p:sldId id="275" r:id="rId11"/>
    <p:sldId id="286" r:id="rId12"/>
    <p:sldId id="287" r:id="rId13"/>
    <p:sldId id="277" r:id="rId14"/>
    <p:sldId id="276" r:id="rId15"/>
    <p:sldId id="302" r:id="rId16"/>
    <p:sldId id="278" r:id="rId17"/>
    <p:sldId id="303" r:id="rId18"/>
    <p:sldId id="289" r:id="rId19"/>
    <p:sldId id="304" r:id="rId20"/>
    <p:sldId id="305" r:id="rId21"/>
    <p:sldId id="306" r:id="rId22"/>
    <p:sldId id="307" r:id="rId23"/>
    <p:sldId id="308" r:id="rId24"/>
    <p:sldId id="280" r:id="rId25"/>
    <p:sldId id="267" r:id="rId26"/>
    <p:sldId id="268" r:id="rId27"/>
    <p:sldId id="295" r:id="rId28"/>
    <p:sldId id="269" r:id="rId29"/>
    <p:sldId id="296" r:id="rId30"/>
    <p:sldId id="288" r:id="rId31"/>
    <p:sldId id="270" r:id="rId32"/>
    <p:sldId id="272" r:id="rId3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Lorencová" initials="ML" lastIdx="1" clrIdx="0">
    <p:extLst>
      <p:ext uri="{19B8F6BF-5375-455C-9EA6-DF929625EA0E}">
        <p15:presenceInfo xmlns:p15="http://schemas.microsoft.com/office/powerpoint/2012/main" userId="Martina Lorenc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93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2E8C0-DCAA-4FA4-A85A-B7FF623290B9}" type="datetimeFigureOut">
              <a:rPr lang="cs-CZ" smtClean="0"/>
              <a:t>20.01.2019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6CC9B-7199-41E3-B7B2-92436E7799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725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EF3F-C93F-45AF-B56F-6760A155BCB7}" type="datetimeFigureOut">
              <a:rPr lang="cs-CZ" smtClean="0"/>
              <a:pPr/>
              <a:t>20.01.2019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26D5E-431E-471B-8412-D033F25D12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0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PŘIVÍTÁNÍ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6D5E-431E-471B-8412-D033F25D12D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24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OVĚŘENÍ STAVU PŘÍTOMNÝCH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6D5E-431E-471B-8412-D033F25D12D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1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08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2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6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4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55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8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2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7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8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0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0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758953"/>
            <a:ext cx="10058400" cy="2371110"/>
          </a:xfrm>
        </p:spPr>
        <p:txBody>
          <a:bodyPr>
            <a:normAutofit/>
          </a:bodyPr>
          <a:lstStyle/>
          <a:p>
            <a:r>
              <a:rPr lang="cs-CZ" sz="4800" dirty="0" smtClean="0"/>
              <a:t>SETKÁNÍ SE ZÁSTUPCI</a:t>
            </a:r>
            <a:br>
              <a:rPr lang="cs-CZ" sz="4800" dirty="0" smtClean="0"/>
            </a:br>
            <a:r>
              <a:rPr lang="cs-CZ" sz="4800" dirty="0" smtClean="0"/>
              <a:t>OBCÍ V UZEMÍ MAS</a:t>
            </a:r>
            <a:br>
              <a:rPr lang="cs-CZ" sz="4800" dirty="0" smtClean="0"/>
            </a:br>
            <a:r>
              <a:rPr lang="cs-CZ" sz="4800" dirty="0" smtClean="0"/>
              <a:t>15. 1. 2019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Kostelecké horky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90" y="1050082"/>
            <a:ext cx="3240209" cy="201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5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Program rozvoje venkova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4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Další Fiche a alokace: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b="1" dirty="0" err="1"/>
              <a:t>Fiche</a:t>
            </a:r>
            <a:r>
              <a:rPr lang="cs-CZ" b="1" dirty="0"/>
              <a:t> </a:t>
            </a:r>
            <a:r>
              <a:rPr lang="cs-CZ" b="1" dirty="0" smtClean="0"/>
              <a:t>1: </a:t>
            </a:r>
            <a:r>
              <a:rPr lang="cs-CZ" b="1" dirty="0"/>
              <a:t>PRV </a:t>
            </a:r>
            <a:r>
              <a:rPr lang="cs-CZ" b="1" dirty="0" smtClean="0"/>
              <a:t>1 – Vzdělávání </a:t>
            </a:r>
            <a:r>
              <a:rPr lang="cs-CZ" b="1" dirty="0"/>
              <a:t>pro </a:t>
            </a:r>
            <a:r>
              <a:rPr lang="cs-CZ" b="1" dirty="0" smtClean="0"/>
              <a:t>podnikání </a:t>
            </a:r>
            <a:r>
              <a:rPr lang="cs-CZ" dirty="0"/>
              <a:t> </a:t>
            </a:r>
            <a:r>
              <a:rPr lang="cs-CZ" dirty="0" smtClean="0"/>
              <a:t>- alokace 517 tis. </a:t>
            </a:r>
          </a:p>
          <a:p>
            <a:pPr marL="0" indent="0">
              <a:buNone/>
            </a:pPr>
            <a:r>
              <a:rPr lang="cs-CZ" b="1" dirty="0" smtClean="0"/>
              <a:t>  MAS nepřijala žádný projekt v tomto opatření, návrh na zrušení </a:t>
            </a:r>
            <a:r>
              <a:rPr lang="cs-CZ" b="1" dirty="0" err="1" smtClean="0"/>
              <a:t>Fiche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Fiche</a:t>
            </a:r>
            <a:r>
              <a:rPr lang="cs-CZ" b="1" dirty="0" smtClean="0"/>
              <a:t> 2: </a:t>
            </a:r>
            <a:r>
              <a:rPr lang="cs-CZ" b="1" dirty="0"/>
              <a:t>PRV 2 – Podpora místního zemědělství</a:t>
            </a:r>
            <a:r>
              <a:rPr lang="cs-CZ" dirty="0" smtClean="0"/>
              <a:t> – alokace 4 mil. </a:t>
            </a:r>
            <a:r>
              <a:rPr lang="cs-CZ" dirty="0"/>
              <a:t>Kč     </a:t>
            </a:r>
            <a:r>
              <a:rPr lang="cs-CZ" dirty="0" smtClean="0"/>
              <a:t>	schváleno </a:t>
            </a:r>
            <a:r>
              <a:rPr lang="cs-CZ" dirty="0"/>
              <a:t>MAS 15 projektů  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Fiche</a:t>
            </a:r>
            <a:r>
              <a:rPr lang="cs-CZ" b="1" dirty="0" smtClean="0"/>
              <a:t> </a:t>
            </a:r>
            <a:r>
              <a:rPr lang="cs-CZ" b="1" dirty="0"/>
              <a:t>3: PRV 3 – Rozvoj místní </a:t>
            </a:r>
            <a:r>
              <a:rPr lang="cs-CZ" b="1" dirty="0" smtClean="0"/>
              <a:t>produkce – </a:t>
            </a:r>
            <a:r>
              <a:rPr lang="cs-CZ" dirty="0" smtClean="0"/>
              <a:t>alokace 4 mil. </a:t>
            </a:r>
            <a:r>
              <a:rPr lang="cs-CZ" dirty="0"/>
              <a:t>Kč </a:t>
            </a:r>
            <a:r>
              <a:rPr lang="cs-CZ" dirty="0" smtClean="0"/>
              <a:t>		 schváleny </a:t>
            </a:r>
            <a:r>
              <a:rPr lang="cs-CZ" dirty="0"/>
              <a:t>MAS 4 projekty</a:t>
            </a:r>
          </a:p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109" y="1845734"/>
            <a:ext cx="107326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Fiche</a:t>
            </a:r>
            <a:r>
              <a:rPr lang="cs-CZ" b="1" dirty="0"/>
              <a:t> 5: PRV 5 - </a:t>
            </a:r>
            <a:r>
              <a:rPr lang="cs-CZ" b="1" dirty="0" smtClean="0"/>
              <a:t>PRV </a:t>
            </a:r>
            <a:r>
              <a:rPr lang="cs-CZ" b="1" dirty="0"/>
              <a:t>5 – Rozvoj venkovského podnikání a </a:t>
            </a:r>
            <a:r>
              <a:rPr lang="cs-CZ" b="1" dirty="0" smtClean="0"/>
              <a:t>turistiky </a:t>
            </a:r>
            <a:r>
              <a:rPr lang="cs-CZ" dirty="0"/>
              <a:t>alokace 4,5 mi. Kč </a:t>
            </a:r>
            <a:r>
              <a:rPr lang="cs-CZ" dirty="0" smtClean="0"/>
              <a:t> 	</a:t>
            </a:r>
          </a:p>
          <a:p>
            <a:pPr marL="0" indent="0">
              <a:buNone/>
            </a:pPr>
            <a:r>
              <a:rPr lang="cs-CZ" dirty="0" smtClean="0"/>
              <a:t>Prosíme o šíření informace mezi drobné podnikatele, projekty pro inspiraci: </a:t>
            </a:r>
          </a:p>
          <a:p>
            <a:pPr marL="0" indent="0">
              <a:buNone/>
            </a:pPr>
            <a:r>
              <a:rPr lang="cs-CZ" dirty="0" smtClean="0"/>
              <a:t>- IT vybavení kanceláře, strojní vybavení dílny, modernizace technologie, nákup </a:t>
            </a:r>
            <a:r>
              <a:rPr lang="cs-CZ" dirty="0" err="1" smtClean="0"/>
              <a:t>zmrzlinovacího</a:t>
            </a:r>
            <a:r>
              <a:rPr lang="cs-CZ" dirty="0" smtClean="0"/>
              <a:t> stroje</a:t>
            </a:r>
            <a:r>
              <a:rPr lang="cs-CZ" dirty="0"/>
              <a:t>	</a:t>
            </a:r>
            <a:r>
              <a:rPr lang="cs-CZ" dirty="0" smtClean="0"/>
              <a:t>					 		schváleny </a:t>
            </a:r>
            <a:r>
              <a:rPr lang="cs-CZ" dirty="0"/>
              <a:t>MAS </a:t>
            </a:r>
            <a:r>
              <a:rPr lang="cs-CZ" dirty="0" smtClean="0"/>
              <a:t>3 projekty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 err="1" smtClean="0"/>
              <a:t>Fiche</a:t>
            </a:r>
            <a:r>
              <a:rPr lang="cs-CZ" b="1" dirty="0" smtClean="0"/>
              <a:t> 8: </a:t>
            </a:r>
            <a:r>
              <a:rPr lang="pl-PL" b="1" dirty="0"/>
              <a:t>PRV 8 - Spolupráce mezi </a:t>
            </a:r>
            <a:r>
              <a:rPr lang="pl-PL" b="1" dirty="0" smtClean="0"/>
              <a:t>podnikateli </a:t>
            </a:r>
            <a:r>
              <a:rPr lang="cs-CZ" b="1" dirty="0" smtClean="0"/>
              <a:t>– </a:t>
            </a:r>
            <a:r>
              <a:rPr lang="cs-CZ" dirty="0"/>
              <a:t>alokace 3</a:t>
            </a:r>
            <a:r>
              <a:rPr lang="cs-CZ" dirty="0" smtClean="0"/>
              <a:t> </a:t>
            </a:r>
            <a:r>
              <a:rPr lang="cs-CZ" dirty="0"/>
              <a:t>mi. Kč </a:t>
            </a:r>
            <a:r>
              <a:rPr lang="cs-CZ" dirty="0" smtClean="0"/>
              <a:t>	schválen </a:t>
            </a:r>
            <a:r>
              <a:rPr lang="cs-CZ" dirty="0"/>
              <a:t>MAS </a:t>
            </a:r>
            <a:r>
              <a:rPr lang="cs-CZ" dirty="0" smtClean="0"/>
              <a:t>1 projekt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Fiche</a:t>
            </a:r>
            <a:r>
              <a:rPr lang="cs-CZ" b="1" dirty="0" smtClean="0"/>
              <a:t> 9: </a:t>
            </a:r>
            <a:r>
              <a:rPr lang="pl-PL" b="1" dirty="0"/>
              <a:t>PRV 9 - Podpora lokálního </a:t>
            </a:r>
            <a:r>
              <a:rPr lang="pl-PL" b="1" dirty="0" smtClean="0"/>
              <a:t>odbytu </a:t>
            </a:r>
            <a:r>
              <a:rPr lang="pl-PL" dirty="0" smtClean="0"/>
              <a:t>– alokace 3 mil. Kč </a:t>
            </a:r>
          </a:p>
          <a:p>
            <a:pPr marL="0" indent="0">
              <a:buNone/>
            </a:pPr>
            <a:r>
              <a:rPr lang="cs-CZ" b="1" dirty="0" smtClean="0"/>
              <a:t>     MAS </a:t>
            </a:r>
            <a:r>
              <a:rPr lang="cs-CZ" b="1" dirty="0"/>
              <a:t>nepřijala žádný projekt v tomto opatření, návrh na zrušení </a:t>
            </a:r>
            <a:r>
              <a:rPr lang="cs-CZ" b="1" dirty="0" err="1"/>
              <a:t>Fiche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9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086980"/>
              </p:ext>
            </p:extLst>
          </p:nvPr>
        </p:nvGraphicFramePr>
        <p:xfrm>
          <a:off x="1097279" y="1846264"/>
          <a:ext cx="10058083" cy="438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029">
                  <a:extLst>
                    <a:ext uri="{9D8B030D-6E8A-4147-A177-3AD203B41FA5}">
                      <a16:colId xmlns:a16="http://schemas.microsoft.com/office/drawing/2014/main" val="897820706"/>
                    </a:ext>
                  </a:extLst>
                </a:gridCol>
                <a:gridCol w="1440827">
                  <a:extLst>
                    <a:ext uri="{9D8B030D-6E8A-4147-A177-3AD203B41FA5}">
                      <a16:colId xmlns:a16="http://schemas.microsoft.com/office/drawing/2014/main" val="2265596403"/>
                    </a:ext>
                  </a:extLst>
                </a:gridCol>
                <a:gridCol w="1477772">
                  <a:extLst>
                    <a:ext uri="{9D8B030D-6E8A-4147-A177-3AD203B41FA5}">
                      <a16:colId xmlns:a16="http://schemas.microsoft.com/office/drawing/2014/main" val="3080668566"/>
                    </a:ext>
                  </a:extLst>
                </a:gridCol>
                <a:gridCol w="1542423">
                  <a:extLst>
                    <a:ext uri="{9D8B030D-6E8A-4147-A177-3AD203B41FA5}">
                      <a16:colId xmlns:a16="http://schemas.microsoft.com/office/drawing/2014/main" val="2721884111"/>
                    </a:ext>
                  </a:extLst>
                </a:gridCol>
                <a:gridCol w="1450063">
                  <a:extLst>
                    <a:ext uri="{9D8B030D-6E8A-4147-A177-3AD203B41FA5}">
                      <a16:colId xmlns:a16="http://schemas.microsoft.com/office/drawing/2014/main" val="858551547"/>
                    </a:ext>
                  </a:extLst>
                </a:gridCol>
                <a:gridCol w="1567969">
                  <a:extLst>
                    <a:ext uri="{9D8B030D-6E8A-4147-A177-3AD203B41FA5}">
                      <a16:colId xmlns:a16="http://schemas.microsoft.com/office/drawing/2014/main" val="3547321990"/>
                    </a:ext>
                  </a:extLst>
                </a:gridCol>
              </a:tblGrid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ALOKACE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ZBÝVÁ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ZAZÁVAZKOVÁNO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PODEPSANÁ DOHODA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PROPLACENO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6923698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1 - Vzdělávání pro podnikání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517 265,00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517 265,00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3963830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2 – Podpora místního zemědělství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129 458,00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870 542,00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3 760 378,00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2 850 592,00 Kč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88565873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3 – Rozvoj místní produkce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078 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00,00 </a:t>
                      </a:r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00,00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00,00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499 500,00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0146046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4 - Cesty v krajině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48888207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5 – Rozvoj venkovského podnikání a turistiky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892 983,00Kč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1077 017,00 Kč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807 377,00 Kč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163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877,00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43665746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6 – Les pro odpočinek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2 327 976,00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024,00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489 094,00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489 094,00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7369664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7 - Podpora lesnických technologií a opracování dřeva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270 450,00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145,00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90975767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8 - Spolupráce mezi podnikateli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cs-C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8173887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PRV 9 - Podpora lokálního odbytu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4836251"/>
                  </a:ext>
                </a:extLst>
              </a:tr>
              <a:tr h="3685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  <a:endParaRPr lang="pl-PL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28 017 265,00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17 301 853,00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10 715 412,00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5 986 342,00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2 713 594,00 Kč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5406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77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MAS do června 2019 musí projít Evaluací, cíl je evaluaci odevzdat do března 2019 v rámci které lze zažádat na základě zdůvodnění o přesuny mezi </a:t>
            </a:r>
            <a:r>
              <a:rPr lang="cs-CZ" dirty="0" err="1" smtClean="0"/>
              <a:t>Fichemi</a:t>
            </a:r>
            <a:r>
              <a:rPr lang="cs-CZ" dirty="0" smtClean="0"/>
              <a:t>. Bude schvalovat Programový výbor. </a:t>
            </a:r>
          </a:p>
          <a:p>
            <a:endParaRPr lang="cs-CZ" dirty="0"/>
          </a:p>
          <a:p>
            <a:r>
              <a:rPr lang="cs-CZ" b="1" dirty="0" smtClean="0"/>
              <a:t>Článek 20 </a:t>
            </a:r>
            <a:r>
              <a:rPr lang="cs-CZ" dirty="0" smtClean="0"/>
              <a:t>– NS MAS vyjednává zavedení nového článku 20, z kterého by měla jít podpora – veřejná prostranství, knihovny, hřiště, muzea, zázemí pro sport, spolky, kulturu – výše dotace 80%, snad duben 2019.</a:t>
            </a:r>
          </a:p>
          <a:p>
            <a:endParaRPr lang="cs-CZ" dirty="0"/>
          </a:p>
          <a:p>
            <a:r>
              <a:rPr lang="cs-CZ" dirty="0" smtClean="0"/>
              <a:t>V rámci programu rozvoje máme ještě alokaci 1,3 mil. na projekty spolupráce. V současné době probíhá příprava projektu společně s SPLAV, POHODA venkova a dvěma MAS z Polska, který bude zaměřen na lokální ekonomiku a propagaci značky Orlické hory – originální produkt.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2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Plánované výzvy na rok 2019: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829531" y="3244334"/>
            <a:ext cx="253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Program rozvoje venkova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139543"/>
              </p:ext>
            </p:extLst>
          </p:nvPr>
        </p:nvGraphicFramePr>
        <p:xfrm>
          <a:off x="1097279" y="2528712"/>
          <a:ext cx="9118139" cy="2356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007">
                  <a:extLst>
                    <a:ext uri="{9D8B030D-6E8A-4147-A177-3AD203B41FA5}">
                      <a16:colId xmlns:a16="http://schemas.microsoft.com/office/drawing/2014/main" val="3152867005"/>
                    </a:ext>
                  </a:extLst>
                </a:gridCol>
                <a:gridCol w="1654550">
                  <a:extLst>
                    <a:ext uri="{9D8B030D-6E8A-4147-A177-3AD203B41FA5}">
                      <a16:colId xmlns:a16="http://schemas.microsoft.com/office/drawing/2014/main" val="1716748985"/>
                    </a:ext>
                  </a:extLst>
                </a:gridCol>
                <a:gridCol w="4516799">
                  <a:extLst>
                    <a:ext uri="{9D8B030D-6E8A-4147-A177-3AD203B41FA5}">
                      <a16:colId xmlns:a16="http://schemas.microsoft.com/office/drawing/2014/main" val="1274330881"/>
                    </a:ext>
                  </a:extLst>
                </a:gridCol>
                <a:gridCol w="2004783">
                  <a:extLst>
                    <a:ext uri="{9D8B030D-6E8A-4147-A177-3AD203B41FA5}">
                      <a16:colId xmlns:a16="http://schemas.microsoft.com/office/drawing/2014/main" val="74317281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6.</a:t>
                      </a:r>
                      <a:r>
                        <a:rPr lang="cs-CZ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VÝZVA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668739"/>
                  </a:ext>
                </a:extLst>
              </a:tr>
              <a:tr h="31278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r>
                        <a:rPr lang="cs-CZ" sz="1000" u="none" strike="noStrike" dirty="0" smtClean="0">
                          <a:effectLst/>
                        </a:rPr>
                        <a:t>. </a:t>
                      </a:r>
                      <a:r>
                        <a:rPr lang="cs-CZ" sz="1000" u="none" strike="noStrike" dirty="0">
                          <a:effectLst/>
                        </a:rPr>
                        <a:t>VÝZVA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10.1. – 20.2.2019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 smtClean="0">
                          <a:effectLst/>
                        </a:rPr>
                        <a:t>PRV 3 – Rozvoj místní produkce</a:t>
                      </a:r>
                      <a:endParaRPr lang="cs-CZ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 smtClean="0">
                          <a:effectLst/>
                        </a:rPr>
                        <a:t>2 000 000,00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60861859"/>
                  </a:ext>
                </a:extLst>
              </a:tr>
              <a:tr h="3127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>
                          <a:effectLst/>
                        </a:rPr>
                        <a:t>PRV 5 - Rozvoj venkovského podnikání a turistiky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 smtClean="0">
                          <a:effectLst/>
                        </a:rPr>
                        <a:t>2 000 000,00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0696555"/>
                  </a:ext>
                </a:extLst>
              </a:tr>
              <a:tr h="1563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u="none" strike="noStrike" dirty="0" smtClean="0">
                          <a:effectLst/>
                        </a:rPr>
                        <a:t>PRV 6 - Les pro odpočinek</a:t>
                      </a:r>
                      <a:endParaRPr lang="cs-CZ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 smtClean="0">
                          <a:effectLst/>
                        </a:rPr>
                        <a:t>2 000 000,00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7647737"/>
                  </a:ext>
                </a:extLst>
              </a:tr>
              <a:tr h="1563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 8 – Spolupráce mezi podnikateli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000,00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87318783"/>
                  </a:ext>
                </a:extLst>
              </a:tr>
              <a:tr h="31278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 </a:t>
                      </a:r>
                      <a:r>
                        <a:rPr lang="cs-CZ" sz="1400" b="1" u="none" strike="noStrike" dirty="0" smtClean="0">
                          <a:effectLst/>
                        </a:rPr>
                        <a:t>7. VÝZVA – pokud bude schválena změna Strategie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371202"/>
                  </a:ext>
                </a:extLst>
              </a:tr>
              <a:tr h="1563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7</a:t>
                      </a:r>
                      <a:r>
                        <a:rPr lang="cs-CZ" sz="1000" u="none" strike="noStrike" dirty="0" smtClean="0">
                          <a:effectLst/>
                        </a:rPr>
                        <a:t>. </a:t>
                      </a:r>
                      <a:r>
                        <a:rPr lang="cs-CZ" sz="1000" u="none" strike="noStrike" dirty="0">
                          <a:effectLst/>
                        </a:rPr>
                        <a:t>VÝZVA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duben </a:t>
                      </a:r>
                      <a:r>
                        <a:rPr lang="cs-CZ" sz="1400" u="none" strike="noStrike" dirty="0">
                          <a:effectLst/>
                        </a:rPr>
                        <a:t>- </a:t>
                      </a:r>
                      <a:r>
                        <a:rPr lang="cs-CZ" sz="1400" u="none" strike="noStrike" dirty="0" smtClean="0">
                          <a:effectLst/>
                        </a:rPr>
                        <a:t>červen 2019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 2 – Podpora místního zemědělství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 smtClean="0">
                          <a:effectLst/>
                        </a:rPr>
                        <a:t>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5349854"/>
                  </a:ext>
                </a:extLst>
              </a:tr>
              <a:tr h="1563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PRV 7 - Podpora lesnických technologií a opracování dřeva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9361136"/>
                  </a:ext>
                </a:extLst>
              </a:tr>
              <a:tr h="3127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PRV </a:t>
                      </a:r>
                      <a:r>
                        <a:rPr lang="pl-PL" sz="1400" u="none" strike="noStrike" dirty="0" smtClean="0">
                          <a:effectLst/>
                        </a:rPr>
                        <a:t>11 – článek 20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 smtClean="0">
                          <a:effectLst/>
                        </a:rPr>
                        <a:t>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03631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3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9966"/>
                </a:solidFill>
              </a:rPr>
              <a:t>Operační program 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</a:t>
            </a:r>
            <a:r>
              <a:rPr lang="cs-CZ" dirty="0" smtClean="0"/>
              <a:t>OP Zaměstnanost má </a:t>
            </a:r>
            <a:r>
              <a:rPr lang="cs-CZ" dirty="0"/>
              <a:t>MAS alokaci </a:t>
            </a:r>
            <a:r>
              <a:rPr lang="cs-CZ" b="1" dirty="0" smtClean="0"/>
              <a:t>13 330 000</a:t>
            </a:r>
            <a:r>
              <a:rPr lang="cs-CZ" dirty="0" smtClean="0"/>
              <a:t>,-</a:t>
            </a:r>
            <a:r>
              <a:rPr lang="cs-CZ" dirty="0"/>
              <a:t>Kč, k 31.12.2018 má MAS </a:t>
            </a:r>
            <a:r>
              <a:rPr lang="cs-CZ" dirty="0" err="1"/>
              <a:t>zazávazkováno</a:t>
            </a:r>
            <a:r>
              <a:rPr lang="cs-CZ" dirty="0"/>
              <a:t> </a:t>
            </a:r>
            <a:r>
              <a:rPr lang="cs-CZ" dirty="0" smtClean="0"/>
              <a:t>6 276 002,50 Kč</a:t>
            </a:r>
            <a:r>
              <a:rPr lang="cs-CZ" dirty="0"/>
              <a:t>, tj. cca </a:t>
            </a:r>
            <a:r>
              <a:rPr lang="cs-CZ" dirty="0" smtClean="0"/>
              <a:t>47%.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Jsou to tzv. měkké projekty – financování mezd.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 31.12.3 2018: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bylo vyhlášeno 5  výzev: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2  </a:t>
            </a:r>
            <a:r>
              <a:rPr lang="cs-CZ" dirty="0"/>
              <a:t>v roce 2017 a 3 v roce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Přijato </a:t>
            </a:r>
            <a:r>
              <a:rPr lang="cs-CZ" dirty="0" smtClean="0"/>
              <a:t>byly 3 projekty, 2 podpořeny - jsou v realizaci.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6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9966"/>
                </a:solidFill>
              </a:rPr>
              <a:t>OP Zaměstnanost pro obce</a:t>
            </a:r>
            <a:endParaRPr lang="cs-CZ" dirty="0">
              <a:solidFill>
                <a:srgbClr val="FF99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9966"/>
                </a:solidFill>
              </a:rPr>
              <a:t>Opatření Sociální služby a sociální začleňování</a:t>
            </a:r>
            <a:endParaRPr lang="cs-CZ" b="1" dirty="0">
              <a:solidFill>
                <a:srgbClr val="FF9966"/>
              </a:solidFill>
            </a:endParaRPr>
          </a:p>
          <a:p>
            <a:pPr marL="0" indent="0">
              <a:buNone/>
            </a:pPr>
            <a:r>
              <a:rPr lang="cs-CZ" dirty="0" smtClean="0"/>
              <a:t>Určeno pro poskytovatele soc. služeb, nesmí být cíleno pouze na seniory a dále komunitní sociální práci – nemusí být registrovaná, aktivace komunity </a:t>
            </a:r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r>
              <a:rPr lang="cs-CZ" dirty="0" smtClean="0"/>
              <a:t>Zatím nečerpáno, alokace 4,58 mil.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rgbClr val="FF9966"/>
                </a:solidFill>
              </a:rPr>
              <a:t>Opatření Zaměstnanost</a:t>
            </a:r>
          </a:p>
          <a:p>
            <a:pPr marL="0" indent="0" algn="just">
              <a:buNone/>
            </a:pPr>
            <a:r>
              <a:rPr lang="cs-CZ" dirty="0" smtClean="0"/>
              <a:t>Podpora zaměstnávání znevýhodněných na trhu práce + zejména </a:t>
            </a:r>
            <a:r>
              <a:rPr lang="cs-CZ" dirty="0"/>
              <a:t>propuštění zaměstnanci, uchazeči o zaměstnání, zájemci o zaměstnání a neaktivní osoby. Případně lze zvolit i dílčí cílové skupiny, které jsou nejvíce znevýhodněné na místním trhu práce, jako např. uchazeči a zájemci o zaměstnání a neaktivní osoby mladší 25 let, propuštění zaměstnanci, osoby s nízkou úrovní kvalifikace, osoby s kumulací hendikepů na trhu práce atd. </a:t>
            </a:r>
            <a:r>
              <a:rPr lang="cs-CZ" dirty="0" smtClean="0"/>
              <a:t>+ je nutné poskytovat individuální podporu. </a:t>
            </a:r>
          </a:p>
          <a:p>
            <a:r>
              <a:rPr lang="cs-CZ" dirty="0" smtClean="0"/>
              <a:t>Alokace 2 mil., vyčerpáno 1,8 mil., v případě zájmu bude navýšeno. </a:t>
            </a:r>
          </a:p>
        </p:txBody>
      </p:sp>
    </p:spTree>
    <p:extLst>
      <p:ext uri="{BB962C8B-B14F-4D97-AF65-F5344CB8AC3E}">
        <p14:creationId xmlns:p14="http://schemas.microsoft.com/office/powerpoint/2010/main" val="165681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9966"/>
                </a:solidFill>
              </a:rPr>
              <a:t>OP Zaměstnanost 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>
                <a:solidFill>
                  <a:srgbClr val="FF9966"/>
                </a:solidFill>
              </a:rPr>
              <a:t>Opatření Sociální podnikání</a:t>
            </a:r>
          </a:p>
          <a:p>
            <a:pPr marL="0" indent="0">
              <a:buNone/>
            </a:pPr>
            <a:r>
              <a:rPr lang="cs-CZ" dirty="0" smtClean="0"/>
              <a:t>Na území MAS není žádný sociální podnik a jediný potencionální žadatel z toho vycouval.</a:t>
            </a:r>
          </a:p>
          <a:p>
            <a:pPr marL="0" indent="0">
              <a:buNone/>
            </a:pPr>
            <a:r>
              <a:rPr lang="cs-CZ" dirty="0" smtClean="0"/>
              <a:t>Bude návrh na zrušení opatření a přesun alokace na opatření, kde bude převis žádostí</a:t>
            </a:r>
            <a:endParaRPr lang="cs-CZ" dirty="0"/>
          </a:p>
          <a:p>
            <a:pPr>
              <a:buNone/>
            </a:pPr>
            <a:r>
              <a:rPr lang="cs-CZ" dirty="0" smtClean="0"/>
              <a:t>Alokace 2 mil., nečerpáno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9966"/>
                </a:solidFill>
              </a:rPr>
              <a:t>Opatření Prorodinné aktivity</a:t>
            </a:r>
          </a:p>
          <a:p>
            <a:pPr marL="0" indent="0">
              <a:buNone/>
            </a:pPr>
            <a:r>
              <a:rPr lang="cs-CZ" dirty="0" smtClean="0"/>
              <a:t>Podpora dětských skupin a příměstských táborů</a:t>
            </a:r>
          </a:p>
          <a:p>
            <a:pPr marL="0" indent="0">
              <a:buNone/>
            </a:pPr>
            <a:r>
              <a:rPr lang="cs-CZ" dirty="0" smtClean="0"/>
              <a:t>Alokace 4,75 mil., vyčerpáno 4,47, mil. , </a:t>
            </a:r>
            <a:r>
              <a:rPr lang="cs-CZ" dirty="0"/>
              <a:t>v případě zájmu bude navýšeno</a:t>
            </a:r>
          </a:p>
        </p:txBody>
      </p:sp>
    </p:spTree>
    <p:extLst>
      <p:ext uri="{BB962C8B-B14F-4D97-AF65-F5344CB8AC3E}">
        <p14:creationId xmlns:p14="http://schemas.microsoft.com/office/powerpoint/2010/main" val="2839852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9966"/>
                </a:solidFill>
              </a:rPr>
              <a:t>Operační program 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u="sng" dirty="0" smtClean="0"/>
              <a:t>Plánované výzvy: </a:t>
            </a:r>
          </a:p>
          <a:p>
            <a:endParaRPr lang="cs-CZ" sz="1400" dirty="0"/>
          </a:p>
          <a:p>
            <a:r>
              <a:rPr lang="cs-CZ" dirty="0" smtClean="0"/>
              <a:t>Únor 2019: 6. výzva OZ P Zaměstnanost – po případném schválení změny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7. výzva OP Z Sociální služby – alokace 4,58 mil.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8. výzva OP </a:t>
            </a:r>
            <a:r>
              <a:rPr lang="cs-CZ" dirty="0"/>
              <a:t>Z Prorodinné </a:t>
            </a:r>
            <a:r>
              <a:rPr lang="cs-CZ" dirty="0" smtClean="0"/>
              <a:t>aktivity </a:t>
            </a:r>
            <a:r>
              <a:rPr lang="cs-CZ" dirty="0"/>
              <a:t>– po případném </a:t>
            </a:r>
            <a:r>
              <a:rPr lang="cs-CZ" dirty="0" smtClean="0"/>
              <a:t>schválení </a:t>
            </a:r>
            <a:r>
              <a:rPr lang="cs-CZ" dirty="0"/>
              <a:t>změny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6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IROP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rámci </a:t>
            </a:r>
            <a:r>
              <a:rPr lang="cs-CZ" dirty="0" smtClean="0"/>
              <a:t>IROP má </a:t>
            </a:r>
            <a:r>
              <a:rPr lang="cs-CZ" dirty="0"/>
              <a:t>MAS alokaci </a:t>
            </a:r>
            <a:r>
              <a:rPr lang="cs-CZ" b="1" dirty="0" smtClean="0"/>
              <a:t>64 164 0000</a:t>
            </a:r>
            <a:r>
              <a:rPr lang="cs-CZ" dirty="0" smtClean="0"/>
              <a:t>,-Kč (původně bylo 68 000 000), </a:t>
            </a:r>
            <a:r>
              <a:rPr lang="cs-CZ" dirty="0"/>
              <a:t>k 31.12.2018 má MAS </a:t>
            </a:r>
            <a:r>
              <a:rPr lang="cs-CZ" dirty="0" err="1"/>
              <a:t>zazávazkováno</a:t>
            </a:r>
            <a:r>
              <a:rPr lang="cs-CZ" dirty="0"/>
              <a:t> </a:t>
            </a:r>
            <a:r>
              <a:rPr lang="cs-CZ" dirty="0" smtClean="0"/>
              <a:t>19 264 000,- Kč</a:t>
            </a:r>
            <a:r>
              <a:rPr lang="cs-CZ" dirty="0"/>
              <a:t>, tj. cca </a:t>
            </a:r>
            <a:r>
              <a:rPr lang="cs-CZ" dirty="0" smtClean="0"/>
              <a:t>30%.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Výše dotace u všech opatření 95%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K </a:t>
            </a:r>
            <a:r>
              <a:rPr lang="cs-CZ" u="sng" dirty="0" smtClean="0"/>
              <a:t>31.12.2018</a:t>
            </a:r>
            <a:r>
              <a:rPr lang="cs-CZ" u="sng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bylo </a:t>
            </a:r>
            <a:r>
              <a:rPr lang="cs-CZ" dirty="0"/>
              <a:t>vyhlášeno </a:t>
            </a:r>
            <a:r>
              <a:rPr lang="cs-CZ" dirty="0" smtClean="0"/>
              <a:t>13 </a:t>
            </a:r>
            <a:r>
              <a:rPr lang="cs-CZ" dirty="0"/>
              <a:t>výzev: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4  </a:t>
            </a:r>
            <a:r>
              <a:rPr lang="cs-CZ" dirty="0"/>
              <a:t>v roce 2017 a </a:t>
            </a:r>
            <a:r>
              <a:rPr lang="cs-CZ" dirty="0" smtClean="0"/>
              <a:t>9 </a:t>
            </a:r>
            <a:r>
              <a:rPr lang="cs-CZ" dirty="0"/>
              <a:t>v roce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Přijato bylo 25 projektů, 16 podpořeno, 8 ve fázi hodnocení, 1 proplacen.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46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Úvodní slovo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Program rozvoje venkova 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cs-CZ" sz="2600" dirty="0"/>
              <a:t>Operační program Zaměstnanost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Integrovaný regionální operační program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Dotace pro podnikatele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Další projekty MAS – příměstské tábory, Místní akční plány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cs-CZ" sz="2600" dirty="0" smtClean="0"/>
              <a:t>Propagace a nabídky MAS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73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IROP- 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9575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cs-CZ" b="1" dirty="0">
                <a:solidFill>
                  <a:schemeClr val="accent1"/>
                </a:solidFill>
              </a:rPr>
              <a:t>IROP 1 - Bezpečná cesta do školy i do </a:t>
            </a:r>
            <a:r>
              <a:rPr lang="cs-CZ" b="1" dirty="0" smtClean="0">
                <a:solidFill>
                  <a:schemeClr val="accent1"/>
                </a:solidFill>
              </a:rPr>
              <a:t>práce</a:t>
            </a:r>
          </a:p>
          <a:p>
            <a:pPr algn="just"/>
            <a:r>
              <a:rPr lang="cs-CZ" dirty="0" smtClean="0"/>
              <a:t>- </a:t>
            </a:r>
            <a:r>
              <a:rPr lang="cs-CZ" b="1" dirty="0" smtClean="0"/>
              <a:t>rekonstrukce</a:t>
            </a:r>
            <a:r>
              <a:rPr lang="cs-CZ" b="1" dirty="0"/>
              <a:t>, modernizace a výstavba chodníků </a:t>
            </a:r>
            <a:r>
              <a:rPr lang="cs-CZ" dirty="0"/>
              <a:t>podél silnic I., II., III. třídy místních komunikací, přizpůsobených osobám s omezenou schopností pohybu a orientace, včetně přechodů pro chodce a míst pro </a:t>
            </a:r>
            <a:r>
              <a:rPr lang="cs-CZ" dirty="0" smtClean="0"/>
              <a:t>přecházení, bezbariérových </a:t>
            </a:r>
            <a:r>
              <a:rPr lang="cs-CZ" dirty="0"/>
              <a:t>komunikací pro pěší k zastávkám veřejné hromadné </a:t>
            </a:r>
            <a:r>
              <a:rPr lang="cs-CZ" dirty="0" smtClean="0"/>
              <a:t>dopravy, rekonstrukce</a:t>
            </a:r>
            <a:r>
              <a:rPr lang="cs-CZ" dirty="0"/>
              <a:t>, modernizace a výstavba </a:t>
            </a:r>
            <a:r>
              <a:rPr lang="cs-CZ" b="1" dirty="0"/>
              <a:t>podchodů nebo lávek </a:t>
            </a:r>
            <a:endParaRPr lang="cs-CZ" dirty="0"/>
          </a:p>
          <a:p>
            <a:r>
              <a:rPr lang="cs-CZ" b="1" dirty="0" smtClean="0"/>
              <a:t>Alokace: </a:t>
            </a:r>
            <a:r>
              <a:rPr lang="cs-CZ" dirty="0" smtClean="0"/>
              <a:t>10 mil., zbývá 6,3 mil.</a:t>
            </a:r>
            <a:endParaRPr lang="cs-CZ" sz="1000" dirty="0"/>
          </a:p>
          <a:p>
            <a:r>
              <a:rPr lang="cs-CZ" b="1" dirty="0" smtClean="0"/>
              <a:t>Inspirace: </a:t>
            </a:r>
            <a:r>
              <a:rPr lang="cs-CZ" dirty="0" smtClean="0"/>
              <a:t>chodníky obce Lípa nad Orlicí, </a:t>
            </a:r>
            <a:r>
              <a:rPr lang="cs-CZ" dirty="0"/>
              <a:t>Č</a:t>
            </a:r>
            <a:r>
              <a:rPr lang="cs-CZ" dirty="0" smtClean="0"/>
              <a:t>ernilov, Dobříkov a Město Choceň</a:t>
            </a:r>
          </a:p>
          <a:p>
            <a:pPr marL="0" indent="0">
              <a:buNone/>
            </a:pPr>
            <a:endParaRPr lang="cs-CZ" sz="1100" dirty="0"/>
          </a:p>
          <a:p>
            <a:pPr fontAlgn="b"/>
            <a:r>
              <a:rPr lang="cs-CZ" b="1" dirty="0" smtClean="0">
                <a:solidFill>
                  <a:schemeClr val="accent1"/>
                </a:solidFill>
              </a:rPr>
              <a:t>IROP </a:t>
            </a:r>
            <a:r>
              <a:rPr lang="cs-CZ" b="1" dirty="0">
                <a:solidFill>
                  <a:schemeClr val="accent1"/>
                </a:solidFill>
              </a:rPr>
              <a:t>2 - Na kole do školy a do </a:t>
            </a:r>
            <a:r>
              <a:rPr lang="cs-CZ" b="1" dirty="0" smtClean="0">
                <a:solidFill>
                  <a:schemeClr val="accent1"/>
                </a:solidFill>
              </a:rPr>
              <a:t>práce</a:t>
            </a:r>
          </a:p>
          <a:p>
            <a:pPr fontAlgn="b"/>
            <a:r>
              <a:rPr lang="cs-CZ" dirty="0" smtClean="0"/>
              <a:t>Výstavba, rekonstrukce samostatných </a:t>
            </a:r>
            <a:r>
              <a:rPr lang="cs-CZ" dirty="0"/>
              <a:t>stezek pro cyklisty nebo stezek pro cyklisty a </a:t>
            </a:r>
            <a:r>
              <a:rPr lang="cs-CZ" dirty="0" smtClean="0"/>
              <a:t>chodce, </a:t>
            </a:r>
            <a:r>
              <a:rPr lang="cs-CZ" dirty="0"/>
              <a:t>jízdních </a:t>
            </a:r>
            <a:r>
              <a:rPr lang="cs-CZ" dirty="0" smtClean="0"/>
              <a:t>pruhů</a:t>
            </a:r>
          </a:p>
          <a:p>
            <a:r>
              <a:rPr lang="cs-CZ" b="1" dirty="0"/>
              <a:t>Alokace: </a:t>
            </a:r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mil., zbývá </a:t>
            </a:r>
            <a:r>
              <a:rPr lang="cs-CZ" dirty="0" smtClean="0"/>
              <a:t>3,1 </a:t>
            </a:r>
            <a:r>
              <a:rPr lang="cs-CZ" dirty="0"/>
              <a:t>mil.</a:t>
            </a:r>
            <a:endParaRPr lang="cs-CZ" sz="1000" dirty="0"/>
          </a:p>
          <a:p>
            <a:r>
              <a:rPr lang="cs-CZ" b="1" dirty="0"/>
              <a:t>Inspirace: </a:t>
            </a:r>
            <a:r>
              <a:rPr lang="cs-CZ" dirty="0" smtClean="0"/>
              <a:t>cyklostezka Zářecká Lhota</a:t>
            </a:r>
            <a:endParaRPr lang="cs-CZ" dirty="0"/>
          </a:p>
          <a:p>
            <a:pPr fontAlgn="b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973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IROP- pro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cs-CZ" b="1" dirty="0"/>
              <a:t>IROP 3 - Kvalitní sociální služby</a:t>
            </a:r>
            <a:endParaRPr lang="cs-CZ" dirty="0"/>
          </a:p>
          <a:p>
            <a:pPr fontAlgn="b"/>
            <a:r>
              <a:rPr lang="cs-CZ" dirty="0"/>
              <a:t>nákup staveb, zařízení a vybavení, </a:t>
            </a:r>
            <a:r>
              <a:rPr lang="cs-CZ" dirty="0" smtClean="0"/>
              <a:t>automobilu pro poskytování registrovaných sociálních služeb</a:t>
            </a:r>
            <a:endParaRPr lang="cs-CZ" b="1" dirty="0" smtClean="0"/>
          </a:p>
          <a:p>
            <a:r>
              <a:rPr lang="cs-CZ" b="1" dirty="0"/>
              <a:t>Alokace: </a:t>
            </a:r>
            <a:r>
              <a:rPr lang="cs-CZ" dirty="0"/>
              <a:t>5</a:t>
            </a:r>
            <a:r>
              <a:rPr lang="cs-CZ" dirty="0" smtClean="0"/>
              <a:t> </a:t>
            </a:r>
            <a:r>
              <a:rPr lang="cs-CZ" dirty="0"/>
              <a:t>mil., zbývá </a:t>
            </a:r>
            <a:r>
              <a:rPr lang="cs-CZ" dirty="0" smtClean="0"/>
              <a:t>3,1 </a:t>
            </a:r>
            <a:r>
              <a:rPr lang="cs-CZ" dirty="0"/>
              <a:t>mil.</a:t>
            </a:r>
            <a:endParaRPr lang="cs-CZ" sz="1000" dirty="0"/>
          </a:p>
          <a:p>
            <a:r>
              <a:rPr lang="cs-CZ" b="1" dirty="0"/>
              <a:t>Inspirace: </a:t>
            </a:r>
            <a:r>
              <a:rPr lang="cs-CZ" dirty="0" smtClean="0"/>
              <a:t>3 automobily pro CHPS Třebechovice</a:t>
            </a:r>
            <a:endParaRPr lang="cs-CZ" dirty="0"/>
          </a:p>
          <a:p>
            <a:pPr fontAlgn="b"/>
            <a:endParaRPr lang="cs-CZ" b="1" dirty="0" smtClean="0"/>
          </a:p>
          <a:p>
            <a:pPr fontAlgn="b"/>
            <a:r>
              <a:rPr lang="cs-CZ" b="1" dirty="0" smtClean="0"/>
              <a:t>IROP </a:t>
            </a:r>
            <a:r>
              <a:rPr lang="cs-CZ" b="1" dirty="0"/>
              <a:t>4 - Komunitní centra </a:t>
            </a:r>
            <a:endParaRPr lang="cs-CZ" dirty="0"/>
          </a:p>
          <a:p>
            <a:r>
              <a:rPr lang="cs-CZ" dirty="0" smtClean="0"/>
              <a:t>stavby a stavební práce spojené s výstavbou infrastruktury komunitního centra </a:t>
            </a:r>
          </a:p>
          <a:p>
            <a:r>
              <a:rPr lang="cs-CZ" b="1" dirty="0"/>
              <a:t>Alokace: </a:t>
            </a:r>
            <a:r>
              <a:rPr lang="cs-CZ" dirty="0"/>
              <a:t>1</a:t>
            </a:r>
            <a:r>
              <a:rPr lang="cs-CZ" dirty="0" smtClean="0"/>
              <a:t>5 </a:t>
            </a:r>
            <a:r>
              <a:rPr lang="cs-CZ" dirty="0"/>
              <a:t>mil., zbývá </a:t>
            </a:r>
            <a:r>
              <a:rPr lang="cs-CZ" dirty="0" smtClean="0"/>
              <a:t>13 </a:t>
            </a:r>
            <a:r>
              <a:rPr lang="cs-CZ" dirty="0"/>
              <a:t>mil.</a:t>
            </a:r>
            <a:endParaRPr lang="cs-CZ" sz="1000" dirty="0"/>
          </a:p>
          <a:p>
            <a:r>
              <a:rPr lang="cs-CZ" b="1" dirty="0"/>
              <a:t>Inspirace: </a:t>
            </a:r>
            <a:r>
              <a:rPr lang="cs-CZ" dirty="0" smtClean="0"/>
              <a:t>Komunitní centrum Choceň – žadatel farnost Choceň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438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IROP- 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669" y="1873443"/>
            <a:ext cx="10058400" cy="4023360"/>
          </a:xfrm>
        </p:spPr>
        <p:txBody>
          <a:bodyPr>
            <a:normAutofit/>
          </a:bodyPr>
          <a:lstStyle/>
          <a:p>
            <a:pPr fontAlgn="b"/>
            <a:r>
              <a:rPr lang="cs-CZ" b="1" dirty="0">
                <a:solidFill>
                  <a:schemeClr val="accent1"/>
                </a:solidFill>
              </a:rPr>
              <a:t>IROP 5 - Sociální </a:t>
            </a:r>
            <a:r>
              <a:rPr lang="cs-CZ" b="1" dirty="0" smtClean="0">
                <a:solidFill>
                  <a:schemeClr val="accent1"/>
                </a:solidFill>
              </a:rPr>
              <a:t>bydlení</a:t>
            </a:r>
          </a:p>
          <a:p>
            <a:pPr fontAlgn="b"/>
            <a:r>
              <a:rPr lang="cs-CZ" dirty="0" smtClean="0"/>
              <a:t>Rekonstrukce, výstavba sociálního bydlení, 500 000,-Kč / na byt</a:t>
            </a:r>
          </a:p>
          <a:p>
            <a:r>
              <a:rPr lang="cs-CZ" b="1" dirty="0"/>
              <a:t>Alokace: </a:t>
            </a:r>
            <a:r>
              <a:rPr lang="cs-CZ" dirty="0"/>
              <a:t>5 </a:t>
            </a:r>
            <a:r>
              <a:rPr lang="cs-CZ" dirty="0" smtClean="0"/>
              <a:t>mil.</a:t>
            </a:r>
          </a:p>
          <a:p>
            <a:r>
              <a:rPr lang="cs-CZ" dirty="0" smtClean="0"/>
              <a:t>Zjišťujeme poptávku, případně bude </a:t>
            </a:r>
            <a:r>
              <a:rPr lang="cs-CZ" smtClean="0"/>
              <a:t>opatření zrušeno. </a:t>
            </a:r>
          </a:p>
          <a:p>
            <a:endParaRPr lang="cs-CZ" dirty="0"/>
          </a:p>
          <a:p>
            <a:pPr fontAlgn="b"/>
            <a:r>
              <a:rPr lang="cs-CZ" b="1" dirty="0">
                <a:solidFill>
                  <a:schemeClr val="accent1"/>
                </a:solidFill>
              </a:rPr>
              <a:t>IROP 6 - Zázemí pro sociální podnikání</a:t>
            </a:r>
            <a:endParaRPr lang="cs-CZ" dirty="0">
              <a:solidFill>
                <a:schemeClr val="accent1"/>
              </a:solidFill>
            </a:endParaRPr>
          </a:p>
          <a:p>
            <a:pPr fontAlgn="b"/>
            <a:r>
              <a:rPr lang="cs-CZ" b="1" dirty="0" smtClean="0"/>
              <a:t>Rekonstrukce, modernizace, nákup vybavení pro sociální podnikání </a:t>
            </a:r>
          </a:p>
          <a:p>
            <a:r>
              <a:rPr lang="cs-CZ" b="1" dirty="0"/>
              <a:t>Alokace: </a:t>
            </a:r>
            <a:r>
              <a:rPr lang="cs-CZ" dirty="0" smtClean="0"/>
              <a:t>3 </a:t>
            </a:r>
            <a:r>
              <a:rPr lang="cs-CZ" dirty="0"/>
              <a:t>mil., zbývá </a:t>
            </a:r>
            <a:r>
              <a:rPr lang="cs-CZ" dirty="0" smtClean="0"/>
              <a:t>3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mil.</a:t>
            </a:r>
            <a:endParaRPr lang="cs-CZ" sz="1000" dirty="0"/>
          </a:p>
          <a:p>
            <a:r>
              <a:rPr lang="cs-CZ" dirty="0" smtClean="0"/>
              <a:t>Návrh na zrušení opatření pokrytí kurzové ztráty. </a:t>
            </a:r>
            <a:endParaRPr lang="cs-CZ" dirty="0"/>
          </a:p>
          <a:p>
            <a:pPr fontAlgn="b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733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IROP- 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2557"/>
          </a:xfrm>
        </p:spPr>
        <p:txBody>
          <a:bodyPr>
            <a:normAutofit fontScale="85000" lnSpcReduction="10000"/>
          </a:bodyPr>
          <a:lstStyle/>
          <a:p>
            <a:pPr fontAlgn="b"/>
            <a:r>
              <a:rPr lang="cs-CZ" b="1" dirty="0">
                <a:solidFill>
                  <a:schemeClr val="accent1"/>
                </a:solidFill>
              </a:rPr>
              <a:t>IROP 7 - Kvalitní vzdělávání na </a:t>
            </a:r>
            <a:r>
              <a:rPr lang="cs-CZ" b="1" dirty="0" smtClean="0">
                <a:solidFill>
                  <a:schemeClr val="accent1"/>
                </a:solidFill>
              </a:rPr>
              <a:t>školách</a:t>
            </a:r>
          </a:p>
          <a:p>
            <a:pPr fontAlgn="b"/>
            <a:r>
              <a:rPr lang="cs-CZ" b="1" dirty="0" smtClean="0"/>
              <a:t>- rekonstrukce, modernizace nákup vybavení pro odborné učebny v ZŠ</a:t>
            </a:r>
          </a:p>
          <a:p>
            <a:pPr fontAlgn="b"/>
            <a:r>
              <a:rPr lang="cs-CZ" b="1" dirty="0" smtClean="0"/>
              <a:t>- podmínky bezbariérový přístup do učebny a sociálního zařízení </a:t>
            </a:r>
            <a:endParaRPr lang="cs-CZ" b="1" dirty="0"/>
          </a:p>
          <a:p>
            <a:r>
              <a:rPr lang="cs-CZ" b="1" dirty="0"/>
              <a:t>Alokace: </a:t>
            </a:r>
            <a:r>
              <a:rPr lang="cs-CZ" dirty="0" smtClean="0"/>
              <a:t>14 </a:t>
            </a:r>
            <a:r>
              <a:rPr lang="cs-CZ" dirty="0"/>
              <a:t>mil., </a:t>
            </a:r>
            <a:r>
              <a:rPr lang="cs-CZ" dirty="0" err="1" smtClean="0"/>
              <a:t>zazávazkováno</a:t>
            </a:r>
            <a:r>
              <a:rPr lang="cs-CZ" dirty="0" smtClean="0"/>
              <a:t> 5 mil., nyní přijato 5 projektů za 8 mil. </a:t>
            </a:r>
            <a:endParaRPr lang="cs-CZ" sz="1000" dirty="0"/>
          </a:p>
          <a:p>
            <a:r>
              <a:rPr lang="cs-CZ" b="1" dirty="0"/>
              <a:t>Inspirace</a:t>
            </a:r>
            <a:r>
              <a:rPr lang="cs-CZ" b="1" dirty="0" smtClean="0"/>
              <a:t>: odborné učebny ZŠ Choceň, Orlické Podhůří, Černilov, Třebechovice</a:t>
            </a:r>
          </a:p>
          <a:p>
            <a:endParaRPr lang="cs-CZ" dirty="0"/>
          </a:p>
          <a:p>
            <a:pPr fontAlgn="b"/>
            <a:r>
              <a:rPr lang="cs-CZ" b="1" dirty="0">
                <a:solidFill>
                  <a:schemeClr val="accent1"/>
                </a:solidFill>
              </a:rPr>
              <a:t>IROP 8 - Zájmové a celoživotní </a:t>
            </a:r>
            <a:r>
              <a:rPr lang="cs-CZ" b="1" dirty="0" smtClean="0">
                <a:solidFill>
                  <a:schemeClr val="accent1"/>
                </a:solidFill>
              </a:rPr>
              <a:t>vzdělávání</a:t>
            </a:r>
          </a:p>
          <a:p>
            <a:pPr fontAlgn="b"/>
            <a:r>
              <a:rPr lang="cs-CZ" b="1" dirty="0"/>
              <a:t>rekonstrukce, modernizace nákup vybavení pro odborné učebny </a:t>
            </a:r>
            <a:r>
              <a:rPr lang="cs-CZ" b="1" dirty="0" smtClean="0"/>
              <a:t>– neformální vzdělávání – družiny, DDM</a:t>
            </a:r>
            <a:endParaRPr lang="cs-CZ" b="1" dirty="0"/>
          </a:p>
          <a:p>
            <a:pPr fontAlgn="b"/>
            <a:r>
              <a:rPr lang="cs-CZ" b="1" dirty="0"/>
              <a:t>- podmínky bezbariérový přístup do učebny a sociálního zařízení </a:t>
            </a:r>
            <a:endParaRPr lang="cs-CZ" b="1" dirty="0" smtClean="0"/>
          </a:p>
          <a:p>
            <a:r>
              <a:rPr lang="cs-CZ" b="1" dirty="0"/>
              <a:t>Alokace: </a:t>
            </a:r>
            <a:r>
              <a:rPr lang="cs-CZ" dirty="0" smtClean="0"/>
              <a:t>8 </a:t>
            </a:r>
            <a:r>
              <a:rPr lang="cs-CZ" dirty="0"/>
              <a:t>mil., </a:t>
            </a:r>
            <a:r>
              <a:rPr lang="cs-CZ" dirty="0" err="1"/>
              <a:t>zazávazkováno</a:t>
            </a:r>
            <a:r>
              <a:rPr lang="cs-CZ" dirty="0"/>
              <a:t> </a:t>
            </a:r>
            <a:r>
              <a:rPr lang="cs-CZ" dirty="0" smtClean="0"/>
              <a:t>4 </a:t>
            </a:r>
            <a:r>
              <a:rPr lang="cs-CZ" dirty="0"/>
              <a:t>mil., nyní </a:t>
            </a:r>
            <a:r>
              <a:rPr lang="cs-CZ" dirty="0" smtClean="0"/>
              <a:t>přijaty </a:t>
            </a:r>
            <a:r>
              <a:rPr lang="cs-CZ" dirty="0"/>
              <a:t>2</a:t>
            </a:r>
            <a:r>
              <a:rPr lang="cs-CZ" dirty="0" smtClean="0"/>
              <a:t> projekty </a:t>
            </a:r>
            <a:r>
              <a:rPr lang="cs-CZ" dirty="0"/>
              <a:t>za </a:t>
            </a:r>
            <a:r>
              <a:rPr lang="cs-CZ" dirty="0" smtClean="0"/>
              <a:t>2,4 </a:t>
            </a:r>
            <a:r>
              <a:rPr lang="cs-CZ" dirty="0"/>
              <a:t>mil </a:t>
            </a:r>
            <a:endParaRPr lang="cs-CZ" dirty="0" smtClean="0"/>
          </a:p>
          <a:p>
            <a:r>
              <a:rPr lang="cs-CZ" b="1" dirty="0" smtClean="0"/>
              <a:t>Inspirace</a:t>
            </a:r>
            <a:r>
              <a:rPr lang="cs-CZ" b="1" dirty="0"/>
              <a:t>: </a:t>
            </a:r>
            <a:r>
              <a:rPr lang="cs-CZ" dirty="0" smtClean="0"/>
              <a:t>Technologický klub Albrechtice, Paleta Oucmanice, školní klub při ZŠ Choceň</a:t>
            </a:r>
            <a:endParaRPr lang="cs-CZ" dirty="0"/>
          </a:p>
          <a:p>
            <a:pPr fontAlgn="b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948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IROP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633784"/>
              </p:ext>
            </p:extLst>
          </p:nvPr>
        </p:nvGraphicFramePr>
        <p:xfrm>
          <a:off x="1096963" y="1846263"/>
          <a:ext cx="10042092" cy="4323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39065543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9696676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9509075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68847372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19035123"/>
                    </a:ext>
                  </a:extLst>
                </a:gridCol>
                <a:gridCol w="1660092">
                  <a:extLst>
                    <a:ext uri="{9D8B030D-6E8A-4147-A177-3AD203B41FA5}">
                      <a16:colId xmlns:a16="http://schemas.microsoft.com/office/drawing/2014/main" val="3890548161"/>
                    </a:ext>
                  </a:extLst>
                </a:gridCol>
              </a:tblGrid>
              <a:tr h="39636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ALOKACE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ZBÝVÁ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ZAZÁVAZKOVÁNO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PODEPSANÁ DOHODA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PROPLACENO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98947482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1 - Bezpečná cesta do školy i do práce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6 638 167,80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3 361 832,20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2 162 623,45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8225051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IIROP 2 - Na kole do školy a do práce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1 900 000,00 Kč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7731258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3 - Kvalitní sociální služby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7 058 352,55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2 941 647,45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61051737"/>
                  </a:ext>
                </a:extLst>
              </a:tr>
              <a:tr h="39636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4 - Komunitní centra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13 100 868,30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1 899 131,70 Kč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11946835"/>
                  </a:ext>
                </a:extLst>
              </a:tr>
              <a:tr h="34093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5 - Sociální bydlení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3736514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6 - Zázemí pro sociální podnikání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13860170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7 - Kvalitní vzdělávání na školách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8 960 623,06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5 039 376,94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3 625 271,55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2626108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8 - Zájmové a celoživotní </a:t>
                      </a:r>
                      <a:r>
                        <a:rPr lang="cs-CZ" sz="1200" b="1" i="0" u="none" strike="noStrike" dirty="0" smtClean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vzdělávání</a:t>
                      </a:r>
                      <a:endParaRPr lang="cs-CZ" sz="1200" b="1" i="0" u="none" strike="noStrike" dirty="0">
                        <a:solidFill>
                          <a:srgbClr val="5B9BD5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8 000 000,00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3 968 224,75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4 031 775,25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4 031 775,25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1 474 617,55 Kč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44900369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5B9BD5"/>
                          </a:solidFill>
                          <a:effectLst/>
                          <a:latin typeface="+mn-lt"/>
                        </a:rPr>
                        <a:t>IROP 9 - Dokumenty územního rozvoje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-   Kč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4200815"/>
                  </a:ext>
                </a:extLst>
              </a:tr>
              <a:tr h="39636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800" b="1" i="0" u="none" strike="noStrike" kern="1200" dirty="0" smtClean="0">
                          <a:solidFill>
                            <a:srgbClr val="5B9B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lang="cs-CZ" sz="1800" b="1" i="0" u="none" strike="noStrike" kern="1200" dirty="0">
                        <a:solidFill>
                          <a:srgbClr val="5B9BD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68 618 000,00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49 444 236,46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19 173 763,54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9 819 670,25 Kč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1 474 617,55 Kč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9870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81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Projekty MAS – „MAPY“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MAP </a:t>
            </a:r>
            <a:r>
              <a:rPr lang="cs-CZ" sz="2400" b="1" dirty="0" err="1"/>
              <a:t>Kostelecko</a:t>
            </a:r>
            <a:r>
              <a:rPr lang="cs-CZ" sz="2400" b="1" dirty="0"/>
              <a:t>, </a:t>
            </a:r>
            <a:r>
              <a:rPr lang="cs-CZ" sz="2400" b="1" dirty="0" err="1"/>
              <a:t>Třebechovicko</a:t>
            </a:r>
            <a:r>
              <a:rPr lang="cs-CZ" sz="2400" b="1" dirty="0"/>
              <a:t> a </a:t>
            </a:r>
            <a:r>
              <a:rPr lang="cs-CZ" sz="2400" b="1" dirty="0" err="1"/>
              <a:t>Černilovsko</a:t>
            </a:r>
            <a:endParaRPr lang="cs-CZ" sz="2400" b="1" dirty="0"/>
          </a:p>
          <a:p>
            <a:r>
              <a:rPr lang="cs-CZ" sz="2400" b="1" dirty="0"/>
              <a:t>MAP </a:t>
            </a:r>
            <a:r>
              <a:rPr lang="cs-CZ" sz="2400" b="1" dirty="0" err="1"/>
              <a:t>Vysokomýtsko</a:t>
            </a:r>
            <a:endParaRPr lang="cs-CZ" sz="2400" b="1" dirty="0"/>
          </a:p>
          <a:p>
            <a:endParaRPr lang="cs-CZ" sz="1000" b="1" dirty="0" smtClean="0"/>
          </a:p>
          <a:p>
            <a:r>
              <a:rPr lang="cs-CZ" dirty="0" smtClean="0"/>
              <a:t>Období realizace: 1.5.2018 – 28.2.2022</a:t>
            </a:r>
            <a:endParaRPr lang="cs-CZ" dirty="0"/>
          </a:p>
          <a:p>
            <a:r>
              <a:rPr lang="cs-CZ" dirty="0" smtClean="0"/>
              <a:t>Cílem: podpora </a:t>
            </a:r>
            <a:r>
              <a:rPr lang="cs-CZ" dirty="0"/>
              <a:t>kvalitního a inkluzivního vzdělávání dětí a žáků do 15 let prostřednictvím společného partnerství všech </a:t>
            </a:r>
            <a:r>
              <a:rPr lang="cs-CZ" dirty="0" smtClean="0"/>
              <a:t>aktérů. </a:t>
            </a:r>
          </a:p>
          <a:p>
            <a:endParaRPr lang="cs-CZ" dirty="0" smtClean="0"/>
          </a:p>
          <a:p>
            <a:r>
              <a:rPr lang="cs-CZ" dirty="0" smtClean="0"/>
              <a:t>V současné době probíhají semináře, jednání řídících výborů a pracovních skupin, dokončování dokumentů -  Místní akční plán,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7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Projekty MAS – „MAPY“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Co realizace </a:t>
            </a:r>
            <a:r>
              <a:rPr lang="cs-CZ" b="1" dirty="0" err="1"/>
              <a:t>MAPů</a:t>
            </a:r>
            <a:r>
              <a:rPr lang="cs-CZ" b="1" dirty="0"/>
              <a:t> přinesly regionu?</a:t>
            </a:r>
          </a:p>
          <a:p>
            <a:r>
              <a:rPr lang="cs-CZ" dirty="0" smtClean="0"/>
              <a:t>Otevírají </a:t>
            </a:r>
            <a:r>
              <a:rPr lang="cs-CZ" dirty="0"/>
              <a:t>diskuzi nad úrovní vzdělávání. </a:t>
            </a:r>
            <a:endParaRPr lang="cs-CZ" dirty="0" smtClean="0"/>
          </a:p>
          <a:p>
            <a:r>
              <a:rPr lang="cs-CZ" dirty="0" smtClean="0"/>
              <a:t>Podporují </a:t>
            </a:r>
            <a:r>
              <a:rPr lang="cs-CZ" dirty="0"/>
              <a:t>spolupráci. </a:t>
            </a:r>
            <a:r>
              <a:rPr lang="cs-CZ" dirty="0" smtClean="0"/>
              <a:t>Propojují </a:t>
            </a:r>
            <a:r>
              <a:rPr lang="cs-CZ" dirty="0"/>
              <a:t>různé aktéry a cílové skupiny. </a:t>
            </a:r>
            <a:endParaRPr lang="cs-CZ" dirty="0" smtClean="0"/>
          </a:p>
          <a:p>
            <a:r>
              <a:rPr lang="cs-CZ" dirty="0" smtClean="0"/>
              <a:t>Přinášejí </a:t>
            </a:r>
            <a:r>
              <a:rPr lang="cs-CZ" dirty="0"/>
              <a:t>vzdělávací akce, semináře, kulaté stoly, konference pro veřejnost, pedagogy, 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/>
              <a:t>odborníky. </a:t>
            </a:r>
            <a:r>
              <a:rPr lang="cs-CZ" dirty="0" smtClean="0"/>
              <a:t>Nabízejí </a:t>
            </a:r>
            <a:r>
              <a:rPr lang="cs-CZ" dirty="0"/>
              <a:t>ochutnávky nových směrů a metod, exkurze do výuky. </a:t>
            </a:r>
            <a:endParaRPr lang="cs-CZ" dirty="0" smtClean="0"/>
          </a:p>
          <a:p>
            <a:r>
              <a:rPr lang="cs-CZ" dirty="0" smtClean="0"/>
              <a:t>Podporují </a:t>
            </a:r>
            <a:r>
              <a:rPr lang="cs-CZ" dirty="0"/>
              <a:t>setkávání a nastavení spolupráce mezi zřizovateli a školami, mezi formálním a neformálním vzděláváním. </a:t>
            </a:r>
            <a:endParaRPr lang="cs-CZ" dirty="0" smtClean="0"/>
          </a:p>
          <a:p>
            <a:r>
              <a:rPr lang="cs-CZ" dirty="0" smtClean="0"/>
              <a:t>Organizují </a:t>
            </a:r>
            <a:r>
              <a:rPr lang="cs-CZ" dirty="0"/>
              <a:t>pravidelná setkávání vedení MŠ a ZŠ. </a:t>
            </a:r>
            <a:endParaRPr lang="cs-CZ" dirty="0" smtClean="0"/>
          </a:p>
          <a:p>
            <a:r>
              <a:rPr lang="cs-CZ" dirty="0" smtClean="0"/>
              <a:t>Napomáhají </a:t>
            </a:r>
            <a:r>
              <a:rPr lang="cs-CZ" dirty="0"/>
              <a:t>dlouhodobému oborovému setkávání pracovníků ve školství nad aktuálními tématy. </a:t>
            </a:r>
            <a:endParaRPr lang="cs-CZ" dirty="0" smtClean="0"/>
          </a:p>
          <a:p>
            <a:r>
              <a:rPr lang="cs-CZ" dirty="0" smtClean="0"/>
              <a:t>Pomáhají </a:t>
            </a:r>
            <a:r>
              <a:rPr lang="cs-CZ" dirty="0"/>
              <a:t>formulovat potřeby z terénu a </a:t>
            </a:r>
            <a:r>
              <a:rPr lang="cs-CZ" dirty="0" smtClean="0"/>
              <a:t>předávat </a:t>
            </a:r>
            <a:r>
              <a:rPr lang="cs-CZ" dirty="0"/>
              <a:t>je výš.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8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Projekty MAS – „MAPY“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cs-CZ" dirty="0" smtClean="0"/>
          </a:p>
          <a:p>
            <a:r>
              <a:rPr lang="cs-CZ" sz="1800" dirty="0" smtClean="0"/>
              <a:t>V současné době probíhá např. kurzy Ředitel koučem na </a:t>
            </a:r>
            <a:r>
              <a:rPr lang="cs-CZ" sz="1800" dirty="0" err="1" smtClean="0"/>
              <a:t>Koučink</a:t>
            </a:r>
            <a:r>
              <a:rPr lang="cs-CZ" sz="1800" dirty="0" smtClean="0"/>
              <a:t> akademii Libchavy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Setkání ředitelů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Supervize a </a:t>
            </a:r>
            <a:r>
              <a:rPr lang="cs-CZ" sz="1800" dirty="0" err="1" smtClean="0"/>
              <a:t>mentorink</a:t>
            </a:r>
            <a:r>
              <a:rPr lang="cs-CZ" sz="1800" dirty="0" smtClean="0"/>
              <a:t> na školách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  Setkání žákovských parlamentů</a:t>
            </a:r>
            <a:endParaRPr lang="cs-CZ" sz="1800" dirty="0"/>
          </a:p>
          <a:p>
            <a:pPr marL="1471400" lvl="8" indent="0">
              <a:buNone/>
            </a:pPr>
            <a:endParaRPr lang="cs-CZ" sz="1800" dirty="0" smtClean="0"/>
          </a:p>
          <a:p>
            <a:pPr marL="1471400" lvl="8" indent="0">
              <a:buNone/>
            </a:pPr>
            <a:endParaRPr lang="cs-CZ" sz="1800" dirty="0"/>
          </a:p>
          <a:p>
            <a:pPr marL="1471400" lvl="8" indent="0">
              <a:buNone/>
            </a:pPr>
            <a:endParaRPr lang="cs-CZ" sz="1800" dirty="0" smtClean="0"/>
          </a:p>
          <a:p>
            <a:pPr marL="1471400" lvl="8" indent="0">
              <a:buNone/>
            </a:pPr>
            <a:r>
              <a:rPr lang="cs-CZ" sz="1800" dirty="0" smtClean="0"/>
              <a:t>V březnu 2019 bude výjezd do Finska s řediteli ZŠ, MŠ a dalšími </a:t>
            </a:r>
            <a:r>
              <a:rPr lang="cs-CZ" sz="1800" dirty="0" err="1" smtClean="0"/>
              <a:t>Leadry</a:t>
            </a:r>
            <a:r>
              <a:rPr lang="cs-CZ" sz="1800" dirty="0" smtClean="0"/>
              <a:t> z regionu  </a:t>
            </a:r>
          </a:p>
        </p:txBody>
      </p:sp>
    </p:spTree>
    <p:extLst>
      <p:ext uri="{BB962C8B-B14F-4D97-AF65-F5344CB8AC3E}">
        <p14:creationId xmlns:p14="http://schemas.microsoft.com/office/powerpoint/2010/main" val="1723277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Animace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57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dirty="0" smtClean="0"/>
              <a:t>1. Kolo „Šablon“ – bylo k 30.6.2017 ukončeno. </a:t>
            </a:r>
            <a:endParaRPr lang="cs-CZ" sz="1900" dirty="0"/>
          </a:p>
          <a:p>
            <a:r>
              <a:rPr lang="cs-CZ" sz="1900" dirty="0" smtClean="0"/>
              <a:t>MAS nabízí:  Metodická </a:t>
            </a:r>
            <a:r>
              <a:rPr lang="cs-CZ" sz="1900" dirty="0"/>
              <a:t>podpora při výběru šablon</a:t>
            </a:r>
          </a:p>
          <a:p>
            <a:r>
              <a:rPr lang="cs-CZ" sz="1900" dirty="0" smtClean="0"/>
              <a:t>                        Zadání </a:t>
            </a:r>
            <a:r>
              <a:rPr lang="cs-CZ" sz="1900" dirty="0"/>
              <a:t>projektu do MS 2014+</a:t>
            </a:r>
          </a:p>
          <a:p>
            <a:r>
              <a:rPr lang="cs-CZ" sz="1900" dirty="0" smtClean="0"/>
              <a:t>                        Podpora </a:t>
            </a:r>
            <a:r>
              <a:rPr lang="cs-CZ" sz="1900" dirty="0"/>
              <a:t>během realizace a vyúčtování projektu</a:t>
            </a:r>
          </a:p>
          <a:p>
            <a:pPr marL="0" indent="0">
              <a:buNone/>
            </a:pPr>
            <a:r>
              <a:rPr lang="cs-CZ" sz="1900" dirty="0" smtClean="0"/>
              <a:t>Zatím </a:t>
            </a:r>
            <a:r>
              <a:rPr lang="cs-CZ" sz="1900" dirty="0"/>
              <a:t>využilo podporu MAS </a:t>
            </a:r>
            <a:r>
              <a:rPr lang="cs-CZ" sz="1900" dirty="0" smtClean="0"/>
              <a:t>17 </a:t>
            </a:r>
            <a:r>
              <a:rPr lang="cs-CZ" sz="1900" dirty="0"/>
              <a:t>základních či mateřských škol z MAS. </a:t>
            </a:r>
            <a:endParaRPr lang="cs-CZ" sz="1900" dirty="0" smtClean="0"/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 smtClean="0"/>
              <a:t>2. Kolo „Šablon“ – bylo vyhlášeno v únoru 2018, šablony jsou rozšířeny i pro školní kluby, družiny, DDM a základní umělecké školy. </a:t>
            </a:r>
            <a:endParaRPr lang="cs-CZ" sz="1900" dirty="0"/>
          </a:p>
          <a:p>
            <a:r>
              <a:rPr lang="cs-CZ" sz="1900" dirty="0"/>
              <a:t>Zatím využilo podporu MAS </a:t>
            </a:r>
            <a:r>
              <a:rPr lang="cs-CZ" sz="1900" dirty="0" smtClean="0"/>
              <a:t>15 </a:t>
            </a:r>
            <a:r>
              <a:rPr lang="cs-CZ" sz="1900" dirty="0"/>
              <a:t>základních či mateřských </a:t>
            </a:r>
            <a:r>
              <a:rPr lang="cs-CZ" sz="1900" dirty="0" smtClean="0"/>
              <a:t>škol, DDM a ZUŠ </a:t>
            </a:r>
            <a:r>
              <a:rPr lang="cs-CZ" sz="1900" dirty="0"/>
              <a:t>z MAS. </a:t>
            </a:r>
            <a:endParaRPr lang="cs-CZ" sz="1900" dirty="0" smtClean="0"/>
          </a:p>
          <a:p>
            <a:r>
              <a:rPr lang="cs-CZ" sz="1900" b="1" dirty="0" smtClean="0"/>
              <a:t>Cílem je podpora a rozvoj dětí formou asistentů, doučování, kroužků, projektových dnů, vzdělávání pedagogů.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0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Šablony pro NNO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59589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MŠMT na jaro plánuje vyhlásit výzvu Šablony pro NNO a KS NA MAS plánuje podat 1 velký projekt za území MAS Královéhradeckého kraje. </a:t>
            </a:r>
          </a:p>
          <a:p>
            <a:endParaRPr lang="cs-CZ" dirty="0"/>
          </a:p>
          <a:p>
            <a:r>
              <a:rPr lang="cs-CZ" dirty="0" smtClean="0"/>
              <a:t>Cílové skupiny: děti od 3 let po studenty SŠ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partneři NNO z území MAS pracující s dětmi a mládeží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</a:t>
            </a:r>
          </a:p>
          <a:p>
            <a:r>
              <a:rPr lang="cs-CZ" dirty="0" smtClean="0"/>
              <a:t>Aktivity „šablony“ – projektové dny v zařízení i mimo, vzdělávaní vedoucích, sdílení zkušeností, vedení klubů – badatelský, demokratické hodnoty, nácvik praktických dovedností</a:t>
            </a:r>
          </a:p>
          <a:p>
            <a:endParaRPr lang="cs-CZ" dirty="0"/>
          </a:p>
          <a:p>
            <a:r>
              <a:rPr lang="cs-CZ" dirty="0" smtClean="0"/>
              <a:t>NNO v regionu budou informovány po vyhlášení výzvy.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80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Informace o činnosti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u="sng" dirty="0" smtClean="0"/>
              <a:t>MAS ADMINISTRUJE 3 OPERAČNÍ PROGRAMY:</a:t>
            </a:r>
          </a:p>
          <a:p>
            <a:pPr>
              <a:buFontTx/>
              <a:buChar char="-"/>
            </a:pPr>
            <a:r>
              <a:rPr lang="cs-CZ" dirty="0" smtClean="0"/>
              <a:t>Program rozvoje venkova (PRV)</a:t>
            </a:r>
          </a:p>
          <a:p>
            <a:pPr>
              <a:buFontTx/>
              <a:buChar char="-"/>
            </a:pPr>
            <a:r>
              <a:rPr lang="cs-CZ" dirty="0" smtClean="0"/>
              <a:t>Integrovaný regionální operační program (IROP)</a:t>
            </a:r>
          </a:p>
          <a:p>
            <a:pPr>
              <a:buFontTx/>
              <a:buChar char="-"/>
            </a:pPr>
            <a:r>
              <a:rPr lang="cs-CZ" dirty="0" smtClean="0"/>
              <a:t>Operační program Zaměstnanost (OP Z)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74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Prázdniny s NAD ORLICÍ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Rok 2018 </a:t>
            </a:r>
          </a:p>
          <a:p>
            <a:r>
              <a:rPr lang="cs-CZ" dirty="0" smtClean="0"/>
              <a:t>- v </a:t>
            </a:r>
            <a:r>
              <a:rPr lang="cs-CZ" dirty="0"/>
              <a:t>7 obcích </a:t>
            </a:r>
            <a:r>
              <a:rPr lang="cs-CZ" dirty="0" smtClean="0"/>
              <a:t>proběhlo 37 </a:t>
            </a:r>
            <a:r>
              <a:rPr lang="cs-CZ" dirty="0"/>
              <a:t>turnusů příměstských </a:t>
            </a:r>
            <a:r>
              <a:rPr lang="cs-CZ" dirty="0" smtClean="0"/>
              <a:t>táborů - Borohrádek</a:t>
            </a:r>
            <a:r>
              <a:rPr lang="cs-CZ" dirty="0"/>
              <a:t>, Černilov, Chleny, Choceň, Kostelec nad Orlicí, Orlické Podhůří a Týniště nad </a:t>
            </a:r>
            <a:r>
              <a:rPr lang="cs-CZ" dirty="0" smtClean="0"/>
              <a:t>Orlicí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příměstské </a:t>
            </a:r>
            <a:r>
              <a:rPr lang="cs-CZ" dirty="0"/>
              <a:t>tábory využilo 714 dětí ve věku od 3 do 15 let, z toho některé opakovaně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- celkově </a:t>
            </a:r>
            <a:r>
              <a:rPr lang="cs-CZ" dirty="0"/>
              <a:t>bylo podpořeno 292 rodin zapojených </a:t>
            </a:r>
            <a:r>
              <a:rPr lang="cs-CZ" dirty="0" smtClean="0"/>
              <a:t>na </a:t>
            </a:r>
            <a:r>
              <a:rPr lang="cs-CZ" dirty="0"/>
              <a:t>trhu práce z </a:t>
            </a:r>
            <a:r>
              <a:rPr lang="cs-CZ" dirty="0" smtClean="0"/>
              <a:t>území MAS</a:t>
            </a:r>
          </a:p>
          <a:p>
            <a:endParaRPr lang="cs-CZ" dirty="0"/>
          </a:p>
          <a:p>
            <a:r>
              <a:rPr lang="cs-CZ" dirty="0" smtClean="0"/>
              <a:t>Projekt bude pokračovat i roce 2019 a 2020, nově v i Albrechticích nad Orlicí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790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Nabídky aktivit a služeb MAS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Nabízíme </a:t>
            </a:r>
            <a:r>
              <a:rPr lang="cs-CZ" dirty="0"/>
              <a:t>možnost </a:t>
            </a:r>
            <a:r>
              <a:rPr lang="cs-CZ" b="1" dirty="0"/>
              <a:t>zapůjčení 14 stánků</a:t>
            </a:r>
            <a:r>
              <a:rPr lang="cs-CZ" dirty="0"/>
              <a:t> př. Na vaše jarmarky, festivaly, apod.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Půjčovné </a:t>
            </a:r>
            <a:r>
              <a:rPr lang="cs-CZ" dirty="0"/>
              <a:t>je pro členy MAS 100,-Kč, obce 200,-Kč a ostatní 300,-Kč/stánek.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MAS </a:t>
            </a:r>
            <a:r>
              <a:rPr lang="cs-CZ" dirty="0"/>
              <a:t>má zkušenosti s tvorbou strategií a ráda by podpořila obce, aby </a:t>
            </a:r>
            <a:r>
              <a:rPr lang="cs-CZ" dirty="0" smtClean="0"/>
              <a:t>také měly </a:t>
            </a:r>
            <a:r>
              <a:rPr lang="cs-CZ" dirty="0"/>
              <a:t>své strategické dokumenty. Při tvorbě klademe důraz na zapojení veřejnosti, spolků a podnikatelů v obci.</a:t>
            </a:r>
          </a:p>
          <a:p>
            <a:endParaRPr lang="cs-CZ" dirty="0"/>
          </a:p>
        </p:txBody>
      </p:sp>
      <p:pic>
        <p:nvPicPr>
          <p:cNvPr id="8" name="Obrázek 7" descr="Zadní a bo&amp;ccaron;ní plachta pro stánek Mobil 1,9 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182" y="2604655"/>
            <a:ext cx="1634836" cy="1765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1" descr="http://www.nadorlici.cz/files/mod_galerie/normal-110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364" y="2997893"/>
            <a:ext cx="1966334" cy="13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44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Poděkování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sz="3600" dirty="0"/>
              <a:t>Děkujeme za Vaši účast a těšíme se na další spolupráci. </a:t>
            </a:r>
          </a:p>
        </p:txBody>
      </p:sp>
    </p:spTree>
    <p:extLst>
      <p:ext uri="{BB962C8B-B14F-4D97-AF65-F5344CB8AC3E}">
        <p14:creationId xmlns:p14="http://schemas.microsoft.com/office/powerpoint/2010/main" val="19302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600" b="1" u="sng" dirty="0" smtClean="0"/>
          </a:p>
          <a:p>
            <a:r>
              <a:rPr lang="cs-CZ" dirty="0" smtClean="0"/>
              <a:t>V rámci Programu rozvoje venkova má MAS alokaci </a:t>
            </a:r>
            <a:r>
              <a:rPr lang="cs-CZ" b="1" dirty="0" smtClean="0"/>
              <a:t>28 017 265</a:t>
            </a:r>
            <a:r>
              <a:rPr lang="cs-CZ" dirty="0" smtClean="0"/>
              <a:t>,-Kč, k 31.12.2018 má MAS </a:t>
            </a:r>
            <a:r>
              <a:rPr lang="cs-CZ" dirty="0" err="1" smtClean="0"/>
              <a:t>zazávazkováno</a:t>
            </a:r>
            <a:r>
              <a:rPr lang="cs-CZ" dirty="0" smtClean="0"/>
              <a:t> </a:t>
            </a:r>
            <a:r>
              <a:rPr lang="cs-CZ" dirty="0"/>
              <a:t>10 476 578,00 </a:t>
            </a:r>
            <a:r>
              <a:rPr lang="cs-CZ" dirty="0" smtClean="0"/>
              <a:t>Kč, tj. cca 38%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 31.12. 2018: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byly vyhlášeny 4  výzvy: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1 v roce 2017 a 3 v roce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Přijato bylo 47 projektů, podpořeno 38, 11 projektů už proplaceno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9734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</a:t>
            </a:r>
            <a:r>
              <a:rPr lang="cs-CZ" dirty="0" smtClean="0">
                <a:solidFill>
                  <a:srgbClr val="92D050"/>
                </a:solidFill>
              </a:rPr>
              <a:t>venkova – pro obce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92D050"/>
                </a:solidFill>
                <a:latin typeface="Calibri" panose="020F0502020204030204" pitchFamily="34" charset="0"/>
              </a:rPr>
              <a:t>PRV 4 - Cesty v </a:t>
            </a:r>
            <a:r>
              <a:rPr lang="pl-PL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krajině</a:t>
            </a:r>
          </a:p>
          <a:p>
            <a:pPr marL="0" indent="0">
              <a:buNone/>
            </a:pPr>
            <a:r>
              <a:rPr lang="cs-CZ" dirty="0" smtClean="0"/>
              <a:t>Rekonstrukce či nová výstavba polních cest -  veřejná </a:t>
            </a:r>
            <a:r>
              <a:rPr lang="cs-CZ" dirty="0"/>
              <a:t>účelová komunikace mimo les, která slouží ke </a:t>
            </a:r>
            <a:r>
              <a:rPr lang="cs-CZ" dirty="0" smtClean="0"/>
              <a:t>zpřístupnění </a:t>
            </a:r>
            <a:r>
              <a:rPr lang="cs-CZ" dirty="0"/>
              <a:t>zemědělského majetku za účelem jeho obhospodařování a plnění dalších funkcí (např. rekreační). </a:t>
            </a:r>
            <a:r>
              <a:rPr lang="cs-CZ" dirty="0" smtClean="0"/>
              <a:t>Cesta musí být mimo </a:t>
            </a:r>
            <a:r>
              <a:rPr lang="cs-CZ" dirty="0" err="1" smtClean="0"/>
              <a:t>intravilán</a:t>
            </a:r>
            <a:r>
              <a:rPr lang="cs-CZ" dirty="0" smtClean="0"/>
              <a:t> obce.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900" b="1" dirty="0">
                <a:solidFill>
                  <a:srgbClr val="92D050"/>
                </a:solidFill>
                <a:latin typeface="Calibri" panose="020F0502020204030204" pitchFamily="34" charset="0"/>
              </a:rPr>
              <a:t>Výše dotace</a:t>
            </a:r>
            <a:r>
              <a:rPr lang="cs-CZ" dirty="0" smtClean="0">
                <a:solidFill>
                  <a:srgbClr val="92D050"/>
                </a:solidFill>
              </a:rPr>
              <a:t>: </a:t>
            </a:r>
            <a:r>
              <a:rPr lang="cs-CZ" dirty="0" smtClean="0"/>
              <a:t>90 %</a:t>
            </a:r>
          </a:p>
          <a:p>
            <a:pPr marL="0" indent="0">
              <a:buNone/>
            </a:pPr>
            <a:r>
              <a:rPr lang="pl-PL" sz="1900" b="1" dirty="0">
                <a:solidFill>
                  <a:srgbClr val="92D050"/>
                </a:solidFill>
                <a:latin typeface="Calibri" panose="020F0502020204030204" pitchFamily="34" charset="0"/>
              </a:rPr>
              <a:t>Žadatel: </a:t>
            </a:r>
            <a:r>
              <a:rPr lang="pl-PL" dirty="0"/>
              <a:t>obec, zemědělský podnikatel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pl-PL" b="1" dirty="0"/>
              <a:t>A</a:t>
            </a:r>
            <a:r>
              <a:rPr lang="pl-PL" b="1" dirty="0" smtClean="0"/>
              <a:t>lokace</a:t>
            </a:r>
            <a:r>
              <a:rPr lang="pl-PL" dirty="0" smtClean="0"/>
              <a:t> na Fichi 1 </a:t>
            </a:r>
            <a:r>
              <a:rPr lang="pl-PL" dirty="0"/>
              <a:t>000 000,-</a:t>
            </a:r>
            <a:r>
              <a:rPr lang="pl-PL" dirty="0" smtClean="0"/>
              <a:t>Kč, Fiche 2x vyhlášena,žádný projekt. </a:t>
            </a:r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6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 – pro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PRV </a:t>
            </a:r>
            <a:r>
              <a:rPr lang="cs-CZ" b="1" dirty="0">
                <a:solidFill>
                  <a:srgbClr val="92D050"/>
                </a:solidFill>
                <a:latin typeface="Calibri" panose="020F0502020204030204" pitchFamily="34" charset="0"/>
              </a:rPr>
              <a:t>6 – Les pro odpočinek </a:t>
            </a:r>
            <a:endParaRPr lang="cs-CZ" b="1" dirty="0" smtClean="0">
              <a:solidFill>
                <a:srgbClr val="92D050"/>
              </a:solidFill>
              <a:latin typeface="Calibri" panose="020F0502020204030204" pitchFamily="34" charset="0"/>
            </a:endParaRPr>
          </a:p>
          <a:p>
            <a:r>
              <a:rPr lang="cs-CZ" dirty="0"/>
              <a:t>Způsobilé pro podporu jsou projekty zaměřené na posílení rekreační funkce lesa, např. značení, výstavba a rekonstrukce </a:t>
            </a:r>
            <a:r>
              <a:rPr lang="cs-CZ" b="1" dirty="0"/>
              <a:t>stezek pro turisty </a:t>
            </a:r>
            <a:r>
              <a:rPr lang="cs-CZ" dirty="0"/>
              <a:t>(do šíře 2 m), značení významných přírodních prvků, výstavba </a:t>
            </a:r>
            <a:r>
              <a:rPr lang="cs-CZ" b="1" dirty="0"/>
              <a:t>herních a naučných prvků, fitness prvků</a:t>
            </a:r>
            <a:r>
              <a:rPr lang="cs-CZ" dirty="0"/>
              <a:t>. Podporovány budou též aktivity vedoucí k usměrňování návštěvnosti území, např. </a:t>
            </a:r>
            <a:r>
              <a:rPr lang="cs-CZ" b="1" dirty="0"/>
              <a:t>zřizování odpočinkových stanovišť, přístřešků, informačních tabulí, závory</a:t>
            </a:r>
            <a:r>
              <a:rPr lang="cs-CZ" dirty="0"/>
              <a:t>. Realizovat lze také opatření k údržbě lesního prostředí, např. zařízení k odkládání odpadků a opatření k zajištění bezpečnosti návštěvníků lesa, např. mostky, lávky, zábradlí, stupně. </a:t>
            </a:r>
            <a:endParaRPr lang="cs-CZ" dirty="0" smtClean="0"/>
          </a:p>
          <a:p>
            <a:r>
              <a:rPr lang="cs-CZ" dirty="0" smtClean="0"/>
              <a:t>Realizace pouze na PUPFL (pozemek určený pro funkci lesa)</a:t>
            </a:r>
          </a:p>
          <a:p>
            <a:r>
              <a:rPr lang="cs-CZ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Výše dotace: 100%</a:t>
            </a:r>
          </a:p>
          <a:p>
            <a:r>
              <a:rPr lang="cs-CZ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Žadatel: </a:t>
            </a:r>
            <a:r>
              <a:rPr lang="cs-CZ" dirty="0" smtClean="0"/>
              <a:t>Vlastník</a:t>
            </a:r>
            <a:r>
              <a:rPr lang="cs-CZ" dirty="0"/>
              <a:t>, nájemce, pachtýř nebo vypůjčitel PUPFL </a:t>
            </a:r>
          </a:p>
          <a:p>
            <a:r>
              <a:rPr lang="cs-CZ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endParaRPr lang="cs-CZ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48000" y="28288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b="1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pl-PL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Program rozvoje venkova – pro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  <a:latin typeface="Calibri" panose="020F0502020204030204" pitchFamily="34" charset="0"/>
              </a:rPr>
              <a:t>PRV 6 – Les pro odpočinek </a:t>
            </a:r>
          </a:p>
          <a:p>
            <a:r>
              <a:rPr lang="cs-CZ" u="sng" dirty="0" smtClean="0"/>
              <a:t>Schválené projekty pro inspiraci: </a:t>
            </a:r>
          </a:p>
          <a:p>
            <a:r>
              <a:rPr lang="cs-CZ" dirty="0" err="1" smtClean="0"/>
              <a:t>Workoutové</a:t>
            </a:r>
            <a:r>
              <a:rPr lang="cs-CZ" dirty="0" smtClean="0"/>
              <a:t> hřiště – Albrechtice nad Orlicí</a:t>
            </a:r>
          </a:p>
          <a:p>
            <a:r>
              <a:rPr lang="cs-CZ" dirty="0" smtClean="0"/>
              <a:t>Altán u studánky – Město Choceň</a:t>
            </a:r>
          </a:p>
          <a:p>
            <a:r>
              <a:rPr lang="cs-CZ" dirty="0" smtClean="0"/>
              <a:t>Lesopark </a:t>
            </a:r>
            <a:r>
              <a:rPr lang="cs-CZ" dirty="0" err="1" smtClean="0"/>
              <a:t>Voklik</a:t>
            </a:r>
            <a:r>
              <a:rPr lang="cs-CZ" dirty="0" smtClean="0"/>
              <a:t> – Město Týniště nad Orlicí</a:t>
            </a:r>
          </a:p>
          <a:p>
            <a:endParaRPr lang="cs-CZ" dirty="0"/>
          </a:p>
          <a:p>
            <a:r>
              <a:rPr lang="cs-CZ" b="1" dirty="0" smtClean="0"/>
              <a:t>Alokace </a:t>
            </a:r>
            <a:r>
              <a:rPr lang="cs-CZ" dirty="0" smtClean="0"/>
              <a:t>na </a:t>
            </a:r>
            <a:r>
              <a:rPr lang="cs-CZ" dirty="0" err="1" smtClean="0"/>
              <a:t>Fichi</a:t>
            </a:r>
            <a:r>
              <a:rPr lang="cs-CZ" dirty="0" smtClean="0"/>
              <a:t> 6 000 000,-Kč, zbývá 2 327 976,-Kč – nyní běží výzva do 20.2., v případě zájmu bude vyhlášena i v květnu 2019.</a:t>
            </a:r>
          </a:p>
        </p:txBody>
      </p:sp>
    </p:spTree>
    <p:extLst>
      <p:ext uri="{BB962C8B-B14F-4D97-AF65-F5344CB8AC3E}">
        <p14:creationId xmlns:p14="http://schemas.microsoft.com/office/powerpoint/2010/main" val="563595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 – pro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b="1" dirty="0">
                <a:solidFill>
                  <a:srgbClr val="92D050"/>
                </a:solidFill>
                <a:latin typeface="Calibri" panose="020F0502020204030204" pitchFamily="34" charset="0"/>
              </a:rPr>
              <a:t>PRV 7 - Podpora lesnických technologií a opracování </a:t>
            </a:r>
            <a:r>
              <a:rPr lang="cs-CZ" sz="22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dřeva</a:t>
            </a:r>
          </a:p>
          <a:p>
            <a:pPr algn="just"/>
            <a:r>
              <a:rPr lang="cs-CZ" sz="2200" dirty="0"/>
              <a:t>Podpora je poskytována na pořízení strojů a technologií určených pro hospodaření na lesních pozemcích jako např. stroje a technologie pro obnovu, výchovu a těžbu lesních porostů včetně dopravy dříví, stroje ke zpracování </a:t>
            </a:r>
            <a:r>
              <a:rPr lang="cs-CZ" sz="2200" dirty="0" err="1"/>
              <a:t>potěžebních</a:t>
            </a:r>
            <a:r>
              <a:rPr lang="cs-CZ" sz="2200" dirty="0"/>
              <a:t> zbytků, stroje pro přípravu půdy před zalesněním, stroje, technologie a zařízení pro lesní školkařskou činnost. </a:t>
            </a:r>
            <a:endParaRPr lang="cs-CZ" sz="2200" b="1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cs-CZ" sz="2200" dirty="0"/>
          </a:p>
          <a:p>
            <a:r>
              <a:rPr lang="cs-CZ" sz="2200" dirty="0"/>
              <a:t>V případě investic do techniky a technologie pro lesní hospodářství se podpora vztahuje pouze na stroje, které jsou určeny pro hospodaření na </a:t>
            </a:r>
            <a:r>
              <a:rPr lang="cs-CZ" sz="2200" dirty="0" smtClean="0"/>
              <a:t>PUPFL; 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M</a:t>
            </a:r>
            <a:r>
              <a:rPr lang="cs-CZ" sz="2200" dirty="0" smtClean="0"/>
              <a:t>inimální výměra </a:t>
            </a:r>
            <a:r>
              <a:rPr lang="cs-CZ" sz="2200" dirty="0"/>
              <a:t>3 </a:t>
            </a:r>
            <a:r>
              <a:rPr lang="cs-CZ" sz="2200" dirty="0" smtClean="0"/>
              <a:t>ha lesa.</a:t>
            </a:r>
            <a:endParaRPr lang="cs-CZ" sz="2200" dirty="0"/>
          </a:p>
          <a:p>
            <a:r>
              <a:rPr lang="cs-CZ" sz="2200" b="1" dirty="0">
                <a:solidFill>
                  <a:srgbClr val="92D050"/>
                </a:solidFill>
                <a:latin typeface="Calibri" panose="020F0502020204030204" pitchFamily="34" charset="0"/>
              </a:rPr>
              <a:t>Výše dotace: 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  <a:r>
              <a:rPr lang="cs-CZ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0</a:t>
            </a:r>
            <a:r>
              <a:rPr lang="cs-CZ" sz="2200" dirty="0">
                <a:solidFill>
                  <a:schemeClr val="tx1"/>
                </a:solidFill>
                <a:latin typeface="Calibri" panose="020F0502020204030204" pitchFamily="34" charset="0"/>
              </a:rPr>
              <a:t>%</a:t>
            </a:r>
          </a:p>
          <a:p>
            <a:r>
              <a:rPr lang="cs-CZ" sz="2200" b="1" dirty="0">
                <a:solidFill>
                  <a:srgbClr val="92D050"/>
                </a:solidFill>
                <a:latin typeface="Calibri" panose="020F0502020204030204" pitchFamily="34" charset="0"/>
              </a:rPr>
              <a:t>Žadatel: </a:t>
            </a:r>
            <a:r>
              <a:rPr lang="cs-CZ" sz="2200" dirty="0"/>
              <a:t>Vlastník, nájemce, pachtýř nebo vypůjčitel PUPFL</a:t>
            </a:r>
            <a:r>
              <a:rPr lang="cs-CZ" dirty="0"/>
              <a:t> </a:t>
            </a:r>
          </a:p>
          <a:p>
            <a:endParaRPr lang="cs-CZ" b="1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9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Program rozvoje venkova – pro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92D050"/>
                </a:solidFill>
                <a:latin typeface="Calibri" panose="020F0502020204030204" pitchFamily="34" charset="0"/>
              </a:rPr>
              <a:t>PRV 7 - Podpora lesnických technologií a opracování </a:t>
            </a:r>
            <a:r>
              <a:rPr lang="cs-CZ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dřeva</a:t>
            </a:r>
            <a:endParaRPr lang="cs-CZ" dirty="0" smtClean="0">
              <a:solidFill>
                <a:srgbClr val="92D050"/>
              </a:solidFill>
            </a:endParaRPr>
          </a:p>
          <a:p>
            <a:r>
              <a:rPr lang="cs-CZ" u="sng" dirty="0"/>
              <a:t>Schválené projekty pro inspiraci: </a:t>
            </a:r>
          </a:p>
          <a:p>
            <a:r>
              <a:rPr lang="cs-CZ" dirty="0" smtClean="0"/>
              <a:t>Nákup traktoru – Obec Proruby</a:t>
            </a:r>
            <a:endParaRPr lang="cs-CZ" dirty="0"/>
          </a:p>
          <a:p>
            <a:r>
              <a:rPr lang="cs-CZ" dirty="0" smtClean="0"/>
              <a:t>Nákup lesního traktoru </a:t>
            </a:r>
            <a:r>
              <a:rPr lang="cs-CZ" dirty="0"/>
              <a:t>– Správa městských lesů </a:t>
            </a:r>
            <a:r>
              <a:rPr lang="cs-CZ" dirty="0" smtClean="0"/>
              <a:t>Choceň</a:t>
            </a:r>
          </a:p>
          <a:p>
            <a:r>
              <a:rPr lang="cs-CZ" dirty="0" smtClean="0"/>
              <a:t>Pořízení </a:t>
            </a:r>
            <a:r>
              <a:rPr lang="cs-CZ" dirty="0" err="1"/>
              <a:t>mulčovače</a:t>
            </a:r>
            <a:r>
              <a:rPr lang="cs-CZ" dirty="0"/>
              <a:t> se zásobníkem a příkopové </a:t>
            </a:r>
            <a:r>
              <a:rPr lang="cs-CZ" dirty="0" smtClean="0"/>
              <a:t>sekačky – Obec Veliny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Alokace</a:t>
            </a:r>
            <a:r>
              <a:rPr lang="cs-CZ" dirty="0"/>
              <a:t> na </a:t>
            </a:r>
            <a:r>
              <a:rPr lang="cs-CZ" dirty="0" err="1"/>
              <a:t>Fichi</a:t>
            </a:r>
            <a:r>
              <a:rPr lang="cs-CZ" dirty="0"/>
              <a:t> </a:t>
            </a:r>
            <a:r>
              <a:rPr lang="cs-CZ" dirty="0" smtClean="0"/>
              <a:t>2 </a:t>
            </a:r>
            <a:r>
              <a:rPr lang="cs-CZ" dirty="0"/>
              <a:t>000 000,-Kč, zbývá </a:t>
            </a:r>
            <a:r>
              <a:rPr lang="cs-CZ" dirty="0" smtClean="0"/>
              <a:t>270 450,-Kč, pokud bude zájem lze alokaci navýšit.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1716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</TotalTime>
  <Words>2741</Words>
  <Application>Microsoft Office PowerPoint</Application>
  <PresentationFormat>Širokoúhlá obrazovka</PresentationFormat>
  <Paragraphs>414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Retrospektiva</vt:lpstr>
      <vt:lpstr>SETKÁNÍ SE ZÁSTUPCI OBCÍ V UZEMÍ MAS 15. 1. 2019</vt:lpstr>
      <vt:lpstr>Program</vt:lpstr>
      <vt:lpstr>Informace o činnosti MAS</vt:lpstr>
      <vt:lpstr>Program rozvoje venkova</vt:lpstr>
      <vt:lpstr>Program rozvoje venkova – pro obce</vt:lpstr>
      <vt:lpstr>Program rozvoje venkova – pro obce</vt:lpstr>
      <vt:lpstr>Program rozvoje venkova – pro obce</vt:lpstr>
      <vt:lpstr>Program rozvoje venkova – pro obce</vt:lpstr>
      <vt:lpstr>Program rozvoje venkova – pro obce</vt:lpstr>
      <vt:lpstr>Program rozvoje venkova</vt:lpstr>
      <vt:lpstr>Program rozvoje venkova</vt:lpstr>
      <vt:lpstr>Program rozvoje venkova</vt:lpstr>
      <vt:lpstr>Program rozvoje venkova</vt:lpstr>
      <vt:lpstr>Program rozvoje venkova</vt:lpstr>
      <vt:lpstr>Operační program Zaměstnanost</vt:lpstr>
      <vt:lpstr>OP Zaměstnanost pro obce</vt:lpstr>
      <vt:lpstr>OP Zaměstnanost pro obce</vt:lpstr>
      <vt:lpstr>Operační program Zaměstnanost</vt:lpstr>
      <vt:lpstr>IROP</vt:lpstr>
      <vt:lpstr>IROP- pro obce</vt:lpstr>
      <vt:lpstr>IROP- pro obce</vt:lpstr>
      <vt:lpstr>IROP- pro obce</vt:lpstr>
      <vt:lpstr>IROP- pro obce</vt:lpstr>
      <vt:lpstr>IROP</vt:lpstr>
      <vt:lpstr>Projekty MAS – „MAPY“</vt:lpstr>
      <vt:lpstr>Projekty MAS – „MAPY“</vt:lpstr>
      <vt:lpstr>Projekty MAS – „MAPY“</vt:lpstr>
      <vt:lpstr>Animace škol</vt:lpstr>
      <vt:lpstr>Šablony pro NNO</vt:lpstr>
      <vt:lpstr>Prázdniny s NAD ORLICÍ</vt:lpstr>
      <vt:lpstr>Nabídky aktivit a služeb MAS</vt:lpstr>
      <vt:lpstr>Poděkování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VALNÁ HROMADA  NAD ORLICÍ, O.P.S. 18.10.2016</dc:title>
  <dc:creator>Martina Lorencová</dc:creator>
  <cp:lastModifiedBy>Matyáš Lorenc</cp:lastModifiedBy>
  <cp:revision>171</cp:revision>
  <cp:lastPrinted>2018-11-20T14:22:26Z</cp:lastPrinted>
  <dcterms:created xsi:type="dcterms:W3CDTF">2016-10-18T06:33:16Z</dcterms:created>
  <dcterms:modified xsi:type="dcterms:W3CDTF">2019-01-20T13:53:26Z</dcterms:modified>
</cp:coreProperties>
</file>