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7AC7E8-5F90-49F2-B6DD-08EC27E98CBA}">
  <a:tblStyle styleId="{887AC7E8-5F90-49F2-B6DD-08EC27E98CB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tcBdr/>
        <a:fill>
          <a:solidFill>
            <a:srgbClr val="CBE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PŘIVÍTÁNÍ</a:t>
            </a:r>
            <a:endParaRPr/>
          </a:p>
        </p:txBody>
      </p:sp>
      <p:sp>
        <p:nvSpPr>
          <p:cNvPr id="105" name="Google Shape;10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OVĚŘENÍ STAVU PŘÍTOMNÝCH</a:t>
            </a:r>
            <a:endParaRPr/>
          </a:p>
        </p:txBody>
      </p:sp>
      <p:sp>
        <p:nvSpPr>
          <p:cNvPr id="114" name="Google Shape;11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9444b36a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9444b36a9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9444b36a9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6" name="Google Shape;26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vislý nadpis a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3" name="Google Shape;3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74087" y="5869094"/>
            <a:ext cx="5186097" cy="86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části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42" name="Google Shape;42;p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493776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1097280" y="2582335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ázdný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BECAD4"/>
          </a:solidFill>
          <a:ln>
            <a:noFill/>
          </a:ln>
        </p:spPr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ctrTitle"/>
          </p:nvPr>
        </p:nvSpPr>
        <p:spPr>
          <a:xfrm>
            <a:off x="1097280" y="758953"/>
            <a:ext cx="10058400" cy="237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libri"/>
              <a:buNone/>
            </a:pPr>
            <a:r>
              <a:rPr lang="cs-CZ" sz="4800"/>
              <a:t>VALNÁ HROMADA </a:t>
            </a:r>
            <a:br>
              <a:rPr lang="cs-CZ" sz="4800"/>
            </a:br>
            <a:r>
              <a:rPr lang="cs-CZ" sz="4800"/>
              <a:t>NAD ORLICÍ, O.P.S.</a:t>
            </a:r>
            <a:br>
              <a:rPr lang="cs-CZ" sz="4800"/>
            </a:br>
            <a:r>
              <a:rPr lang="cs-CZ" sz="4800"/>
              <a:t>22.11.2022</a:t>
            </a:r>
            <a:endParaRPr sz="4800"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cs-CZ" sz="3200"/>
              <a:t>KOSTELECKÁ LHOTA</a:t>
            </a:r>
            <a:endParaRPr/>
          </a:p>
        </p:txBody>
      </p:sp>
      <p:pic>
        <p:nvPicPr>
          <p:cNvPr id="109" name="Google Shape;10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2645" y="1177035"/>
            <a:ext cx="4292082" cy="266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 descr="\\nt1\O\Loga 2014_2020\IROP\Logolinky\RGB\JPG\IROP_CZ_RO_B_C RGB_malý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6480" y="5209309"/>
            <a:ext cx="4495338" cy="861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1097275" y="286601"/>
            <a:ext cx="100584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IROP</a:t>
            </a:r>
            <a:endParaRPr/>
          </a:p>
        </p:txBody>
      </p:sp>
      <p:graphicFrame>
        <p:nvGraphicFramePr>
          <p:cNvPr id="167" name="Google Shape;167;p22"/>
          <p:cNvGraphicFramePr/>
          <p:nvPr/>
        </p:nvGraphicFramePr>
        <p:xfrm>
          <a:off x="1096963" y="2235199"/>
          <a:ext cx="10058375" cy="2560360"/>
        </p:xfrm>
        <a:graphic>
          <a:graphicData uri="http://schemas.openxmlformats.org/drawingml/2006/table">
            <a:tbl>
              <a:tblPr firstRow="1" bandRow="1">
                <a:noFill/>
                <a:tableStyleId>{887AC7E8-5F90-49F2-B6DD-08EC27E98CBA}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Opatření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Počet podaných projektů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Počet podpořených projektů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Počet proplacených projektů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Výše dotace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Základní školy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24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22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22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 24 341 346,97 Kč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Neformální vzdělávání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7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6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6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 7 876 116,69 Kč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Dokumenty územního rozvoje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 449 702,79 Kč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1169925" y="257525"/>
            <a:ext cx="100584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/>
            </a:r>
            <a:br>
              <a:rPr lang="cs-CZ">
                <a:solidFill>
                  <a:schemeClr val="accent1"/>
                </a:solidFill>
              </a:rPr>
            </a:br>
            <a:r>
              <a:rPr lang="cs-CZ">
                <a:solidFill>
                  <a:schemeClr val="accent1"/>
                </a:solidFill>
              </a:rPr>
              <a:t> IROP 2021+</a:t>
            </a:r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400" b="1" u="sng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 sz="2400" b="1" u="sng"/>
              <a:t>Možná podporovaná opatření v IROP 2021 +:</a:t>
            </a:r>
            <a:endParaRPr sz="2400" b="1" u="sng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/>
              <a:t>Infrastruktura pro bezpečnou nemotorovou dopravu;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/>
              <a:t>Infrastruktura pro cyklistickou dopravu; 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/>
              <a:t>Zelená infrastruktura ve veřejném prostranství měst a obcí; 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/>
              <a:t>Podpora jednotek sboru dobrovolných hasičů kategorie jednotek požární ochrany II, III a V; 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/>
              <a:t>Infrastruktura mateřských škol a zařízení péče o děti typu dětské skupiny; 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/>
              <a:t>Infrastruktura základních škol ve vazbě na odborné učebny a rekonstrukce učeben neúplných škol;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1097275" y="286601"/>
            <a:ext cx="10058400" cy="10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IROP+</a:t>
            </a:r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/>
              <a:t>Infrastruktura pro sociální služby;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/>
              <a:t>Revitalizace kulturních památek; 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/>
              <a:t>Revitalizace a vybavení městských a obecních muzeí;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/>
              <a:t>Rekonstrukce a vybavení obecních profesionálních knihoven;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cs-CZ"/>
              <a:t>Veřejná infrastruktura udržitelného cestovního ruchu.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 b="1"/>
              <a:t>Podrobné info na letácích na stole + prosíme o zaslání záměrů do 10.12.2022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1097275" y="286600"/>
            <a:ext cx="100584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Alokace IROP</a:t>
            </a:r>
            <a:endParaRPr/>
          </a:p>
        </p:txBody>
      </p:sp>
      <p:pic>
        <p:nvPicPr>
          <p:cNvPr id="185" name="Google Shape;185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56792" y="1467400"/>
            <a:ext cx="8378890" cy="4413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1097275" y="286600"/>
            <a:ext cx="10058400" cy="1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Alokace IROP</a:t>
            </a:r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/>
              <a:t>Naše MAS má na příští programovací období k dispozici 100 milionů, které může rozdělit na </a:t>
            </a:r>
            <a:r>
              <a:rPr lang="cs-CZ" b="1"/>
              <a:t>11 opatření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 u="sng"/>
              <a:t>Navrhovaný postup: </a:t>
            </a:r>
            <a:endParaRPr u="sng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Do 15.12. sběr projektových záměrů – obce, školy, knihovny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V 1. pol. ledna – pracovní skupina k rozdělení alokace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  - schválení rozdělení alokace – varianta A: Programovým výborem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                                                        - varianta B: Valnou hromadou MAS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Do konce ledna – podání Programových rámců IROP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Březen/duben 2023 – vyhlášení 1. výzev IROP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1097275" y="286600"/>
            <a:ext cx="10058400" cy="1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4800"/>
              <a:buFont typeface="Calibri"/>
              <a:buNone/>
            </a:pPr>
            <a:r>
              <a:rPr lang="cs-CZ">
                <a:solidFill>
                  <a:srgbClr val="92D050"/>
                </a:solidFill>
              </a:rPr>
              <a:t>Program rozvoje venkova</a:t>
            </a:r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1097280" y="1827261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/>
              <a:t>                </a:t>
            </a:r>
            <a:r>
              <a:rPr lang="cs-CZ" sz="2200" b="1"/>
              <a:t>CELKEM: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cs-CZ" sz="2200"/>
              <a:t>	205 podaných projektů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cs-CZ" sz="2200"/>
              <a:t>	173 podpořených projektů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cs-CZ" sz="2200"/>
              <a:t>	117 proplacených projektů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cs-CZ" sz="2200"/>
              <a:t>	průměrná výše dotace 214.444,-Kč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rPr lang="cs-CZ" sz="2200"/>
              <a:t>	ALOKACE:  </a:t>
            </a:r>
            <a:r>
              <a:rPr lang="cs-CZ" sz="2200" b="1"/>
              <a:t>37 098 939,00 Kč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1097275" y="286600"/>
            <a:ext cx="100584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4800"/>
              <a:buFont typeface="Calibri"/>
              <a:buNone/>
            </a:pPr>
            <a:r>
              <a:rPr lang="cs-CZ">
                <a:solidFill>
                  <a:srgbClr val="92D050"/>
                </a:solidFill>
              </a:rPr>
              <a:t>Program rozvoje venkova</a:t>
            </a:r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od roku 2017 bylo vyhlášeno 11. výzev PRV: 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graphicFrame>
        <p:nvGraphicFramePr>
          <p:cNvPr id="204" name="Google Shape;204;p28"/>
          <p:cNvGraphicFramePr/>
          <p:nvPr/>
        </p:nvGraphicFramePr>
        <p:xfrm>
          <a:off x="1246909" y="2557703"/>
          <a:ext cx="9799750" cy="2768660"/>
        </p:xfrm>
        <a:graphic>
          <a:graphicData uri="http://schemas.openxmlformats.org/drawingml/2006/table">
            <a:tbl>
              <a:tblPr firstRow="1" bandRow="1">
                <a:noFill/>
                <a:tableStyleId>{887AC7E8-5F90-49F2-B6DD-08EC27E98CBA}</a:tableStyleId>
              </a:tblPr>
              <a:tblGrid>
                <a:gridCol w="195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Opatření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Počet podaných projektů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Počet podpořených projektů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Počet proplacených projektů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Výše dotace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Zemědělci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60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42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30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8 715 125,00 Kč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Producenti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8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6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1 731 425,00 Kč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Podnikatelé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29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24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6 207 134,00 Kč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Stezky v lesích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5 378 459,00 Kč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Lesnictví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2 202 428,00 Kč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1066800" y="359251"/>
            <a:ext cx="100584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4800"/>
              <a:buFont typeface="Calibri"/>
              <a:buNone/>
            </a:pPr>
            <a:r>
              <a:rPr lang="cs-CZ">
                <a:solidFill>
                  <a:srgbClr val="92D050"/>
                </a:solidFill>
              </a:rPr>
              <a:t>Program rozvoje venkova</a:t>
            </a:r>
            <a:endParaRPr/>
          </a:p>
        </p:txBody>
      </p:sp>
      <p:sp>
        <p:nvSpPr>
          <p:cNvPr id="210" name="Google Shape;210;p29"/>
          <p:cNvSpPr/>
          <p:nvPr/>
        </p:nvSpPr>
        <p:spPr>
          <a:xfrm flipH="1">
            <a:off x="711201" y="1942007"/>
            <a:ext cx="3860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1"/>
          </p:nvPr>
        </p:nvSpPr>
        <p:spPr>
          <a:xfrm>
            <a:off x="1097280" y="1942008"/>
            <a:ext cx="10058399" cy="392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/>
              <a:t>Článek 20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graphicFrame>
        <p:nvGraphicFramePr>
          <p:cNvPr id="212" name="Google Shape;212;p29"/>
          <p:cNvGraphicFramePr/>
          <p:nvPr/>
        </p:nvGraphicFramePr>
        <p:xfrm>
          <a:off x="1097281" y="2392217"/>
          <a:ext cx="10226500" cy="3419640"/>
        </p:xfrm>
        <a:graphic>
          <a:graphicData uri="http://schemas.openxmlformats.org/drawingml/2006/table">
            <a:tbl>
              <a:tblPr firstRow="1" bandRow="1">
                <a:noFill/>
                <a:tableStyleId>{887AC7E8-5F90-49F2-B6DD-08EC27E98CBA}</a:tableStyleId>
              </a:tblPr>
              <a:tblGrid>
                <a:gridCol w="212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Opatření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Počet podaných projektů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Počet podpořených projektů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Počet proplacených projektů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Výše dotace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MŠ a ZŠ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40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25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22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6 215 406,00 Kč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Památky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 239 996,00 Kč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Hasiči JPO V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9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7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7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 1 247 158,00 Kč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cs-CZ" sz="1800"/>
                        <a:t>Knihovny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 953 545,00 Kč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Spolková činnost,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35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33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18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  3 968 683,00 Kč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Stezky mimo les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 239 580,00 Kč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endParaRPr/>
          </a:p>
        </p:txBody>
      </p:sp>
      <p:pic>
        <p:nvPicPr>
          <p:cNvPr id="218" name="Google Shape;218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36914" y="710992"/>
            <a:ext cx="9639849" cy="4931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93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OP TAK</a:t>
            </a:r>
            <a:endParaRPr/>
          </a:p>
        </p:txBody>
      </p:sp>
      <p:pic>
        <p:nvPicPr>
          <p:cNvPr id="224" name="Google Shape;224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48891" y="1315616"/>
            <a:ext cx="9606789" cy="5455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1097275" y="213950"/>
            <a:ext cx="100584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Program</a:t>
            </a:r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cs-CZ"/>
              <a:t>Úvodní slovo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cs-CZ"/>
              <a:t>Schválení programu Valné hromady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cs-CZ"/>
              <a:t>Návrh na změnu Statutu MAS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cs-CZ"/>
              <a:t>Ustavení volební komise MAS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cs-CZ"/>
              <a:t>Volby do orgánů MAS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cs-CZ"/>
              <a:t>Nové programovací období 2021+ - alokace IROP, preferenční kritéria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cs-CZ"/>
              <a:t>Informace k činnosti MAS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cs-CZ"/>
              <a:t>Závěr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cs-CZ"/>
              <a:t>Od 17:00 – Oslava 15 let výročí MAS 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1097280" y="286604"/>
            <a:ext cx="10058400" cy="88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/>
              <a:t>OP TAK</a:t>
            </a:r>
            <a:endParaRPr/>
          </a:p>
        </p:txBody>
      </p:sp>
      <p:pic>
        <p:nvPicPr>
          <p:cNvPr id="230" name="Google Shape;230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4275" y="186899"/>
            <a:ext cx="11504400" cy="64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1097275" y="286600"/>
            <a:ext cx="100584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4800"/>
              <a:buFont typeface="Calibri"/>
              <a:buNone/>
            </a:pPr>
            <a:r>
              <a:rPr lang="cs-CZ">
                <a:solidFill>
                  <a:srgbClr val="FF9966"/>
                </a:solidFill>
              </a:rPr>
              <a:t>Operační program Zaměstnanost</a:t>
            </a:r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cs-CZ" b="1"/>
              <a:t>6 podpořených projektů, v celkové alokaci 12 672 508,75 Kč 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b="1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- </a:t>
            </a:r>
            <a:r>
              <a:rPr lang="cs-CZ" u="sng"/>
              <a:t>prorodinné aktivity </a:t>
            </a:r>
            <a:r>
              <a:rPr lang="cs-CZ"/>
              <a:t>– 3 projekty příměstské tábory (napříč územím MAS)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- </a:t>
            </a:r>
            <a:r>
              <a:rPr lang="cs-CZ" u="sng"/>
              <a:t>zaměstnanost </a:t>
            </a:r>
            <a:r>
              <a:rPr lang="cs-CZ"/>
              <a:t>- Částečné úvazky pro osoby znevýhodněné na trhu práce  (Kamínek – centrum pro rodinu Choceň)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- </a:t>
            </a:r>
            <a:r>
              <a:rPr lang="cs-CZ" u="sng"/>
              <a:t>sociální služby </a:t>
            </a:r>
            <a:r>
              <a:rPr lang="cs-CZ"/>
              <a:t>-  Perinatální a paliativní péče - rozšíření služeb (sídlo Kostelec nad Orlicí )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                              - La farma – sociálně terapeutické dílny pro osoby se zdr. a mentálním postižením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37" name="Google Shape;237;p33"/>
          <p:cNvSpPr txBox="1"/>
          <p:nvPr/>
        </p:nvSpPr>
        <p:spPr>
          <a:xfrm>
            <a:off x="2019625" y="1496550"/>
            <a:ext cx="836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1097275" y="286600"/>
            <a:ext cx="10058400" cy="1137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ts val="4800"/>
              <a:buFont typeface="Calibri"/>
              <a:buNone/>
            </a:pPr>
            <a:r>
              <a:rPr lang="cs-CZ">
                <a:solidFill>
                  <a:srgbClr val="FF9966"/>
                </a:solidFill>
              </a:rPr>
              <a:t>Operační program Zaměstnanost + </a:t>
            </a:r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1097275" y="1845725"/>
            <a:ext cx="10058400" cy="4242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400"/>
              <a:t>Nově MAS nebude vyhlašovat výzvy pro žadatele, ale za území MAS podává 1 “klíčový projekt”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400"/>
              <a:t>Minulý týden prošel věcným hodnocením projekt naší MAS.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400" b="1"/>
              <a:t>Zaměření: </a:t>
            </a:r>
            <a:endParaRPr sz="2400" b="1"/>
          </a:p>
          <a:p>
            <a:pPr marL="457200" lvl="0" indent="-357822" algn="l" rtl="0">
              <a:spcBef>
                <a:spcPts val="1200"/>
              </a:spcBef>
              <a:spcAft>
                <a:spcPts val="0"/>
              </a:spcAft>
              <a:buSzPct val="91666"/>
              <a:buChar char="●"/>
            </a:pPr>
            <a:r>
              <a:rPr lang="cs-CZ" sz="2400"/>
              <a:t>podpora komunitních aktivit</a:t>
            </a:r>
            <a:endParaRPr sz="2400"/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SzPct val="91666"/>
              <a:buChar char="●"/>
            </a:pPr>
            <a:r>
              <a:rPr lang="cs-CZ" sz="2400"/>
              <a:t>sociální práce na obcích </a:t>
            </a:r>
            <a:endParaRPr sz="2400"/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SzPct val="91666"/>
              <a:buChar char="●"/>
            </a:pPr>
            <a:r>
              <a:rPr lang="cs-CZ" sz="2400"/>
              <a:t>komunitní příměstské tábory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cs-CZ" sz="2400"/>
              <a:t>Realizace od 1.1.2023 - 2 tříleté projekty. 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Projekty MAS – „MAPY“</a:t>
            </a:r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cs-CZ" sz="2400" b="1"/>
              <a:t>MAP Kostelecko, Třebechovicko a Černilovsko</a:t>
            </a:r>
            <a:endParaRPr sz="2400" b="1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cs-CZ" sz="2400" b="1"/>
              <a:t>MAP Vysokomýtsko</a:t>
            </a:r>
            <a:endParaRPr sz="2400" b="1"/>
          </a:p>
          <a:p>
            <a:pPr marL="91440" lvl="0" indent="-2793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000"/>
              <a:buNone/>
            </a:pPr>
            <a:endParaRPr sz="1000" b="1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Období realizace: 	MAP II 	– 1. 5. 2018 – 30. 4. 2022</a:t>
            </a:r>
            <a:endParaRPr/>
          </a:p>
          <a:p>
            <a:pPr marL="1828800" lvl="0" indent="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cs-CZ"/>
              <a:t>MAP III	– 1. 5. 2022 – 30. 11. 2023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Cílem: podpora kvalitního a inkluzivního vzdělávání dětí a žáků do 15 let prostřednictvím společného partnerství všech aktérů.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- V současné době probíhá realizace projektu MAP III, která je postavena především na práci pracovních skupin a sdílení zkušeností, probíhají jednání řídících výborů, evaluace a aktualizace dokumentů a Strategického rámce.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Projekty MAS – „MAPY“</a:t>
            </a:r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0000" lnSpcReduction="20000"/>
          </a:bodyPr>
          <a:lstStyle/>
          <a:p>
            <a:pPr marL="9144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 "/>
            </a:pPr>
            <a:endParaRPr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50" b="1">
                <a:solidFill>
                  <a:schemeClr val="dk1"/>
                </a:solidFill>
              </a:rPr>
              <a:t>Co se podařilo: </a:t>
            </a:r>
            <a:endParaRPr sz="2050" b="1">
              <a:solidFill>
                <a:schemeClr val="dk1"/>
              </a:solidFill>
            </a:endParaRPr>
          </a:p>
          <a:p>
            <a:pPr marL="457200" lvl="0" indent="-3197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-CZ" sz="2050" b="1">
                <a:solidFill>
                  <a:schemeClr val="dk1"/>
                </a:solidFill>
              </a:rPr>
              <a:t>pomůcky do škol</a:t>
            </a:r>
            <a:endParaRPr sz="2050" b="1">
              <a:solidFill>
                <a:schemeClr val="dk1"/>
              </a:solidFill>
            </a:endParaRPr>
          </a:p>
          <a:p>
            <a:pPr marL="914400" lvl="1" indent="-3197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-CZ" sz="2050">
                <a:solidFill>
                  <a:schemeClr val="dk1"/>
                </a:solidFill>
              </a:rPr>
              <a:t>zapojeno 39 ZŠ, MŠ a ZUŠ</a:t>
            </a:r>
            <a:endParaRPr sz="2050">
              <a:solidFill>
                <a:schemeClr val="dk1"/>
              </a:solidFill>
            </a:endParaRPr>
          </a:p>
          <a:p>
            <a:pPr marL="914400" lvl="1" indent="-3197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-CZ" sz="2050">
                <a:solidFill>
                  <a:schemeClr val="dk1"/>
                </a:solidFill>
              </a:rPr>
              <a:t>výše investice 1 200 000,00 Kč, vznik metodických materiálů</a:t>
            </a:r>
            <a:endParaRPr sz="2050">
              <a:solidFill>
                <a:schemeClr val="dk1"/>
              </a:solidFill>
            </a:endParaRPr>
          </a:p>
          <a:p>
            <a:pPr marL="457200" lvl="0" indent="-3197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-CZ" sz="2050" b="1">
                <a:solidFill>
                  <a:schemeClr val="dk1"/>
                </a:solidFill>
              </a:rPr>
              <a:t>Proměny v naší škole </a:t>
            </a:r>
            <a:endParaRPr sz="2050" b="1">
              <a:solidFill>
                <a:schemeClr val="dk1"/>
              </a:solidFill>
            </a:endParaRPr>
          </a:p>
          <a:p>
            <a:pPr marL="914400" lvl="1" indent="-3197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-CZ" sz="2050">
                <a:solidFill>
                  <a:schemeClr val="dk1"/>
                </a:solidFill>
              </a:rPr>
              <a:t>zapojeno 8 ZŠ a ZUŠ</a:t>
            </a:r>
            <a:endParaRPr sz="2050">
              <a:solidFill>
                <a:schemeClr val="dk1"/>
              </a:solidFill>
            </a:endParaRPr>
          </a:p>
          <a:p>
            <a:pPr marL="914400" lvl="1" indent="-3197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-CZ" sz="2050">
                <a:solidFill>
                  <a:schemeClr val="dk1"/>
                </a:solidFill>
              </a:rPr>
              <a:t>projekty žáků škol zaměřené na zlepšení prostředí škol a okolí</a:t>
            </a:r>
            <a:endParaRPr sz="2050">
              <a:solidFill>
                <a:schemeClr val="dk1"/>
              </a:solidFill>
            </a:endParaRPr>
          </a:p>
          <a:p>
            <a:pPr marL="457200" lvl="0" indent="-3197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-CZ" sz="2050" b="1">
                <a:solidFill>
                  <a:schemeClr val="dk1"/>
                </a:solidFill>
              </a:rPr>
              <a:t>dopravní hřiště</a:t>
            </a:r>
            <a:endParaRPr sz="2050" b="1">
              <a:solidFill>
                <a:schemeClr val="dk1"/>
              </a:solidFill>
            </a:endParaRPr>
          </a:p>
          <a:p>
            <a:pPr marL="914400" lvl="1" indent="-3197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-CZ" sz="2050">
                <a:solidFill>
                  <a:schemeClr val="dk1"/>
                </a:solidFill>
              </a:rPr>
              <a:t>září, říjen 2022, Choceň a Borohrádek</a:t>
            </a:r>
            <a:endParaRPr sz="2050" b="1">
              <a:solidFill>
                <a:schemeClr val="dk1"/>
              </a:solidFill>
            </a:endParaRPr>
          </a:p>
          <a:p>
            <a:pPr marL="457200" lvl="0" indent="-3197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-CZ" sz="2050" b="1">
                <a:solidFill>
                  <a:schemeClr val="dk1"/>
                </a:solidFill>
              </a:rPr>
              <a:t>exkurze za finským školstvím</a:t>
            </a:r>
            <a:endParaRPr sz="2050" b="1">
              <a:solidFill>
                <a:schemeClr val="dk1"/>
              </a:solidFill>
            </a:endParaRPr>
          </a:p>
          <a:p>
            <a:pPr marL="914400" lvl="1" indent="-3197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-CZ" sz="2050">
                <a:solidFill>
                  <a:schemeClr val="dk1"/>
                </a:solidFill>
              </a:rPr>
              <a:t>říjen 2022, 21 ředitelů a pedagogů</a:t>
            </a:r>
            <a:endParaRPr sz="2050">
              <a:solidFill>
                <a:schemeClr val="dk1"/>
              </a:solidFill>
            </a:endParaRPr>
          </a:p>
          <a:p>
            <a:pPr marL="457200" lvl="0" indent="-3197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-CZ" sz="2050" b="1">
                <a:solidFill>
                  <a:schemeClr val="dk1"/>
                </a:solidFill>
              </a:rPr>
              <a:t>spolupráce a partnerství</a:t>
            </a:r>
            <a:r>
              <a:rPr lang="cs-CZ" sz="2050">
                <a:solidFill>
                  <a:schemeClr val="dk1"/>
                </a:solidFill>
              </a:rPr>
              <a:t> v území – setkávání ředitelů, pedagogů, </a:t>
            </a:r>
            <a:endParaRPr sz="205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50">
                <a:solidFill>
                  <a:schemeClr val="dk1"/>
                </a:solidFill>
              </a:rPr>
              <a:t>zřizovatelů a odborníků</a:t>
            </a:r>
            <a:endParaRPr sz="205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50" b="1">
                <a:solidFill>
                  <a:schemeClr val="dk1"/>
                </a:solidFill>
              </a:rPr>
              <a:t>Další projekty:</a:t>
            </a:r>
            <a:endParaRPr sz="2050" b="1">
              <a:solidFill>
                <a:schemeClr val="dk1"/>
              </a:solidFill>
            </a:endParaRPr>
          </a:p>
          <a:p>
            <a:pPr marL="457200" lvl="0" indent="-3197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-CZ" sz="2050" b="1">
                <a:solidFill>
                  <a:schemeClr val="dk1"/>
                </a:solidFill>
              </a:rPr>
              <a:t>Kompendium přístupu k dětem s poruchami chování</a:t>
            </a:r>
            <a:endParaRPr sz="2050" b="1">
              <a:solidFill>
                <a:schemeClr val="dk1"/>
              </a:solidFill>
            </a:endParaRPr>
          </a:p>
          <a:p>
            <a:pPr marL="457200" lvl="0" indent="-3197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-CZ" sz="2050" b="1">
                <a:solidFill>
                  <a:schemeClr val="dk1"/>
                </a:solidFill>
              </a:rPr>
              <a:t>Naučná procházka Sedm studentů v Chocni</a:t>
            </a:r>
            <a:endParaRPr sz="2050" b="1">
              <a:solidFill>
                <a:schemeClr val="dk1"/>
              </a:solidFill>
            </a:endParaRPr>
          </a:p>
          <a:p>
            <a:pPr marL="457200" lvl="0" indent="-3197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-CZ" sz="2050" b="1">
                <a:solidFill>
                  <a:schemeClr val="dk1"/>
                </a:solidFill>
              </a:rPr>
              <a:t>Chemické hry a Dějepisné hry</a:t>
            </a:r>
            <a:endParaRPr/>
          </a:p>
        </p:txBody>
      </p:sp>
      <p:pic>
        <p:nvPicPr>
          <p:cNvPr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8950" y="176945"/>
            <a:ext cx="3752125" cy="2814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8950" y="3067250"/>
            <a:ext cx="3752125" cy="28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Projekty MAS – „MAPY“</a:t>
            </a:r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62500" lnSpcReduction="20000"/>
          </a:bodyPr>
          <a:lstStyle/>
          <a:p>
            <a:pPr marL="91440" lvl="0" indent="-1074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endParaRPr sz="2418" b="1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18" b="1">
                <a:solidFill>
                  <a:srgbClr val="262626"/>
                </a:solidFill>
              </a:rPr>
              <a:t>Semináře a besedy v roce 2022:</a:t>
            </a:r>
            <a:endParaRPr sz="2418" b="1">
              <a:solidFill>
                <a:srgbClr val="262626"/>
              </a:solidFill>
            </a:endParaRPr>
          </a:p>
          <a:p>
            <a:pPr marL="457200" lvl="0" indent="-327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1728"/>
              <a:buChar char="-"/>
            </a:pPr>
            <a:r>
              <a:rPr lang="cs-CZ" sz="2418" b="1">
                <a:solidFill>
                  <a:srgbClr val="262626"/>
                </a:solidFill>
              </a:rPr>
              <a:t>50 besed</a:t>
            </a:r>
            <a:r>
              <a:rPr lang="cs-CZ" sz="2418">
                <a:solidFill>
                  <a:srgbClr val="262626"/>
                </a:solidFill>
              </a:rPr>
              <a:t> určených žákům základních a mateřských škol</a:t>
            </a:r>
            <a:endParaRPr sz="2418">
              <a:solidFill>
                <a:srgbClr val="262626"/>
              </a:solidFill>
            </a:endParaRPr>
          </a:p>
          <a:p>
            <a:pPr marL="457200" lvl="0" indent="-327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1728"/>
              <a:buChar char="-"/>
            </a:pPr>
            <a:r>
              <a:rPr lang="cs-CZ" sz="2418" b="1">
                <a:solidFill>
                  <a:srgbClr val="262626"/>
                </a:solidFill>
              </a:rPr>
              <a:t>54 seminářů</a:t>
            </a:r>
            <a:r>
              <a:rPr lang="cs-CZ" sz="2418">
                <a:solidFill>
                  <a:srgbClr val="262626"/>
                </a:solidFill>
              </a:rPr>
              <a:t> určených pedagogickým pracovníkům</a:t>
            </a:r>
            <a:endParaRPr sz="2418">
              <a:solidFill>
                <a:srgbClr val="262626"/>
              </a:solidFill>
            </a:endParaRPr>
          </a:p>
          <a:p>
            <a:pPr marL="457200" lvl="0" indent="-327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1728"/>
              <a:buChar char="-"/>
            </a:pPr>
            <a:r>
              <a:rPr lang="cs-CZ" sz="2418" b="1">
                <a:solidFill>
                  <a:srgbClr val="262626"/>
                </a:solidFill>
              </a:rPr>
              <a:t>6 seminářů</a:t>
            </a:r>
            <a:r>
              <a:rPr lang="cs-CZ" sz="2418">
                <a:solidFill>
                  <a:srgbClr val="262626"/>
                </a:solidFill>
              </a:rPr>
              <a:t> určených rodičům a veřejnosti</a:t>
            </a:r>
            <a:endParaRPr sz="2418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18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18" b="1">
                <a:solidFill>
                  <a:srgbClr val="262626"/>
                </a:solidFill>
              </a:rPr>
              <a:t>Témata:</a:t>
            </a:r>
            <a:endParaRPr sz="2418" b="1">
              <a:solidFill>
                <a:srgbClr val="262626"/>
              </a:solidFill>
            </a:endParaRPr>
          </a:p>
          <a:p>
            <a:pPr marL="457200" lvl="0" indent="-327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1728"/>
              <a:buChar char="-"/>
            </a:pPr>
            <a:r>
              <a:rPr lang="cs-CZ" sz="2418">
                <a:solidFill>
                  <a:srgbClr val="262626"/>
                </a:solidFill>
              </a:rPr>
              <a:t>čtenářská gramotnost (besedy se spisovateli)</a:t>
            </a:r>
            <a:endParaRPr sz="2418">
              <a:solidFill>
                <a:srgbClr val="262626"/>
              </a:solidFill>
            </a:endParaRPr>
          </a:p>
          <a:p>
            <a:pPr marL="457200" lvl="0" indent="-327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1728"/>
              <a:buChar char="-"/>
            </a:pPr>
            <a:r>
              <a:rPr lang="cs-CZ" sz="2418">
                <a:solidFill>
                  <a:srgbClr val="262626"/>
                </a:solidFill>
              </a:rPr>
              <a:t>jazykové vzdělávání (angličtina, čeština pro cizince)</a:t>
            </a:r>
            <a:endParaRPr sz="2418">
              <a:solidFill>
                <a:srgbClr val="262626"/>
              </a:solidFill>
            </a:endParaRPr>
          </a:p>
          <a:p>
            <a:pPr marL="457200" lvl="0" indent="-327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1728"/>
              <a:buChar char="-"/>
            </a:pPr>
            <a:r>
              <a:rPr lang="cs-CZ" sz="2418">
                <a:solidFill>
                  <a:srgbClr val="262626"/>
                </a:solidFill>
              </a:rPr>
              <a:t>podpora IT gramotnosti (odborníci na IT, sociální sítě)</a:t>
            </a:r>
            <a:endParaRPr sz="2418">
              <a:solidFill>
                <a:srgbClr val="262626"/>
              </a:solidFill>
            </a:endParaRPr>
          </a:p>
          <a:p>
            <a:pPr marL="457200" lvl="0" indent="-327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1728"/>
              <a:buChar char="-"/>
            </a:pPr>
            <a:r>
              <a:rPr lang="cs-CZ" sz="2418">
                <a:solidFill>
                  <a:srgbClr val="262626"/>
                </a:solidFill>
              </a:rPr>
              <a:t>matematická gramotnost</a:t>
            </a:r>
            <a:endParaRPr sz="2418">
              <a:solidFill>
                <a:srgbClr val="262626"/>
              </a:solidFill>
            </a:endParaRPr>
          </a:p>
          <a:p>
            <a:pPr marL="457200" lvl="0" indent="-327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1728"/>
              <a:buChar char="-"/>
            </a:pPr>
            <a:r>
              <a:rPr lang="cs-CZ" sz="2418">
                <a:solidFill>
                  <a:srgbClr val="262626"/>
                </a:solidFill>
              </a:rPr>
              <a:t>diagnostické metody, inovativní vzdělávací metody </a:t>
            </a:r>
            <a:endParaRPr sz="2418">
              <a:solidFill>
                <a:srgbClr val="262626"/>
              </a:solidFill>
            </a:endParaRPr>
          </a:p>
          <a:p>
            <a:pPr marL="457200" lvl="0" indent="-327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1728"/>
              <a:buChar char="-"/>
            </a:pPr>
            <a:r>
              <a:rPr lang="cs-CZ" sz="2418">
                <a:solidFill>
                  <a:srgbClr val="262626"/>
                </a:solidFill>
              </a:rPr>
              <a:t>formativní hodnocení atp.</a:t>
            </a:r>
            <a:endParaRPr sz="2418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18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18" b="1">
                <a:solidFill>
                  <a:srgbClr val="262626"/>
                </a:solidFill>
              </a:rPr>
              <a:t>Dlouhodobé aktivity v roce 2022:</a:t>
            </a:r>
            <a:endParaRPr sz="2418" b="1">
              <a:solidFill>
                <a:srgbClr val="262626"/>
              </a:solidFill>
            </a:endParaRPr>
          </a:p>
          <a:p>
            <a:pPr marL="457200" lvl="0" indent="-327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1728"/>
              <a:buChar char="-"/>
            </a:pPr>
            <a:r>
              <a:rPr lang="cs-CZ" sz="2418">
                <a:solidFill>
                  <a:srgbClr val="262626"/>
                </a:solidFill>
              </a:rPr>
              <a:t>logopedická podpora</a:t>
            </a:r>
            <a:endParaRPr sz="2418">
              <a:solidFill>
                <a:srgbClr val="262626"/>
              </a:solidFill>
            </a:endParaRPr>
          </a:p>
          <a:p>
            <a:pPr marL="457200" lvl="0" indent="-327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1728"/>
              <a:buChar char="-"/>
            </a:pPr>
            <a:r>
              <a:rPr lang="cs-CZ" sz="2418">
                <a:solidFill>
                  <a:srgbClr val="262626"/>
                </a:solidFill>
              </a:rPr>
              <a:t>psycholog, psychoterapeut</a:t>
            </a:r>
            <a:endParaRPr sz="2418">
              <a:solidFill>
                <a:srgbClr val="262626"/>
              </a:solidFill>
            </a:endParaRPr>
          </a:p>
          <a:p>
            <a:pPr marL="457200" lvl="0" indent="-327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1728"/>
              <a:buChar char="-"/>
            </a:pPr>
            <a:r>
              <a:rPr lang="cs-CZ" sz="2418">
                <a:solidFill>
                  <a:srgbClr val="262626"/>
                </a:solidFill>
              </a:rPr>
              <a:t>supervize, mentoring</a:t>
            </a:r>
            <a:endParaRPr sz="2418">
              <a:solidFill>
                <a:srgbClr val="262626"/>
              </a:solidFill>
            </a:endParaRPr>
          </a:p>
          <a:p>
            <a:pPr marL="457200" lvl="0" indent="-327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1728"/>
              <a:buChar char="-"/>
            </a:pPr>
            <a:r>
              <a:rPr lang="cs-CZ" sz="2418">
                <a:solidFill>
                  <a:srgbClr val="262626"/>
                </a:solidFill>
              </a:rPr>
              <a:t>kurzy v Akademii Libchavy</a:t>
            </a:r>
            <a:endParaRPr/>
          </a:p>
        </p:txBody>
      </p:sp>
      <p:pic>
        <p:nvPicPr>
          <p:cNvPr id="265" name="Google Shape;26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4825" y="1737350"/>
            <a:ext cx="5087692" cy="38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Animace škol</a:t>
            </a:r>
            <a:endParaRPr/>
          </a:p>
        </p:txBody>
      </p:sp>
      <p:sp>
        <p:nvSpPr>
          <p:cNvPr id="271" name="Google Shape;271;p38"/>
          <p:cNvSpPr txBox="1">
            <a:spLocks noGrp="1"/>
          </p:cNvSpPr>
          <p:nvPr>
            <p:ph type="body" idx="1"/>
          </p:nvPr>
        </p:nvSpPr>
        <p:spPr>
          <a:xfrm>
            <a:off x="1220500" y="1859775"/>
            <a:ext cx="9586500" cy="5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 sz="1900" b="1"/>
              <a:t>MAS nabízí:</a:t>
            </a:r>
            <a:r>
              <a:rPr lang="cs-CZ" sz="1900"/>
              <a:t>  Metodická podpora při výběru šablon</a:t>
            </a:r>
            <a:endParaRPr sz="1900"/>
          </a:p>
          <a:p>
            <a:pPr marL="9144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                      Zadání projektu do MS 2021+</a:t>
            </a:r>
            <a:endParaRPr sz="1900"/>
          </a:p>
          <a:p>
            <a:pPr marL="9144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                      Podpora během realizace a vyúčtování projektu</a:t>
            </a:r>
            <a:endParaRPr sz="1900"/>
          </a:p>
          <a:p>
            <a:pPr marL="9144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1900" b="1"/>
              <a:t>Šablony OP VVV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 sz="1900"/>
              <a:t>Podporu MAS využilo 19 základních či mateřských škol z území MAS. 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 sz="1900" b="1"/>
              <a:t>Šablony OP JAK </a:t>
            </a:r>
            <a:endParaRPr sz="19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 sz="1900"/>
              <a:t>Podání žádosti do 28.4.2023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 sz="1900"/>
              <a:t>Šablony jsou rozšířeny i pro DDM, základní umělecké školy, školní družiny a kluby.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Podporu MAS zatím využilo 11 základních či mateřských škol, DDM a ZUŠ z území  MAS. 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 b="1"/>
              <a:t>Cílem je podpora a rozvoj dětí formou asistentů, inovativního vzdělávání, doučování, klubů, vzdělávání pedagogů.</a:t>
            </a:r>
            <a:endParaRPr sz="19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cs-CZ" b="1">
                <a:solidFill>
                  <a:srgbClr val="7DC491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„Miniprojekty“</a:t>
            </a:r>
            <a:endParaRPr/>
          </a:p>
        </p:txBody>
      </p:sp>
      <p:sp>
        <p:nvSpPr>
          <p:cNvPr id="277" name="Google Shape;277;p3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/>
              <a:t> Od roku 2019 MAS vyhlásila výzvu na podporu společenských, vzdělávacích, sportovních aktivit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Akce jsou podpořeny částkou 4.000,-Kč.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V roce 2019 bylo podpořeno 24 akcí.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V roce 2020 se stihlo zrealizovat 14 akcí.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V roce 2021 proběhlo  29 akcí.</a:t>
            </a:r>
            <a:endParaRPr/>
          </a:p>
          <a:p>
            <a:pPr marL="91440" lvl="0" indent="-1143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cs-CZ"/>
              <a:t>V roce 2022 je plánováno 42 akcí.</a:t>
            </a:r>
            <a:endParaRPr/>
          </a:p>
          <a:p>
            <a:pPr marL="91440" lvl="0" indent="-1143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1800"/>
              <a:buChar char=" "/>
            </a:pPr>
            <a:endParaRPr b="1">
              <a:solidFill>
                <a:srgbClr val="FF0000"/>
              </a:solidFill>
            </a:endParaRPr>
          </a:p>
        </p:txBody>
      </p:sp>
      <p:pic>
        <p:nvPicPr>
          <p:cNvPr id="278" name="Google Shape;2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250" y="3759875"/>
            <a:ext cx="3162973" cy="210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7694" y="2767774"/>
            <a:ext cx="2719304" cy="1884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>
            <a:spLocks noGrp="1"/>
          </p:cNvSpPr>
          <p:nvPr>
            <p:ph type="title"/>
          </p:nvPr>
        </p:nvSpPr>
        <p:spPr>
          <a:xfrm>
            <a:off x="1066805" y="39485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Nabídky aktivit a služeb MAS</a:t>
            </a:r>
            <a:endParaRPr/>
          </a:p>
        </p:txBody>
      </p:sp>
      <p:sp>
        <p:nvSpPr>
          <p:cNvPr id="285" name="Google Shape;285;p40"/>
          <p:cNvSpPr txBox="1">
            <a:spLocks noGrp="1"/>
          </p:cNvSpPr>
          <p:nvPr>
            <p:ph type="body" idx="1"/>
          </p:nvPr>
        </p:nvSpPr>
        <p:spPr>
          <a:xfrm>
            <a:off x="1226625" y="1845600"/>
            <a:ext cx="10058400" cy="50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</a:pPr>
            <a:r>
              <a:rPr lang="cs-CZ" sz="1915" b="1"/>
              <a:t>Nabízíme možnost zapůjčení </a:t>
            </a:r>
            <a:endParaRPr sz="1915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cs-CZ" sz="1915"/>
              <a:t>14 stánků  </a:t>
            </a:r>
            <a:endParaRPr sz="1915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cs-CZ" sz="1915"/>
              <a:t>2 nůžkové párty stany 3*3 m a 3*6 m</a:t>
            </a:r>
            <a:r>
              <a:rPr lang="cs-CZ" sz="1812"/>
              <a:t> </a:t>
            </a:r>
            <a:endParaRPr sz="1812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</a:pPr>
            <a:r>
              <a:rPr lang="cs-CZ" sz="1915"/>
              <a:t>Půjčovné je pro členy MAS 100 Kč, ostatní 200 Kč/stánek </a:t>
            </a:r>
            <a:endParaRPr sz="1915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50"/>
              <a:buNone/>
            </a:pPr>
            <a:r>
              <a:rPr lang="cs-CZ" sz="1915"/>
              <a:t> </a:t>
            </a:r>
            <a:endParaRPr sz="1812"/>
          </a:p>
          <a:p>
            <a:pPr marL="9144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950"/>
              <a:buNone/>
            </a:pPr>
            <a:endParaRPr sz="1717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950"/>
              <a:buNone/>
            </a:pPr>
            <a:endParaRPr sz="1717"/>
          </a:p>
          <a:p>
            <a:pPr marL="91440" lvl="0" indent="-109059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717"/>
              <a:buChar char=" "/>
            </a:pPr>
            <a:endParaRPr sz="1883"/>
          </a:p>
          <a:p>
            <a:pPr marL="91440" lvl="0" indent="-60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Char char=" "/>
            </a:pPr>
            <a:endParaRPr sz="1883"/>
          </a:p>
          <a:p>
            <a:pPr marL="91440" lvl="0" indent="-60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50"/>
              <a:buChar char=" "/>
            </a:pPr>
            <a:r>
              <a:rPr lang="cs-CZ" sz="1883"/>
              <a:t>M</a:t>
            </a:r>
            <a:r>
              <a:rPr lang="cs-CZ" sz="1915"/>
              <a:t>AS má zkušenosti s tvorbou strategií a ráda by podpořila obce s tvorbou jejích strategií.</a:t>
            </a:r>
            <a:endParaRPr sz="1915"/>
          </a:p>
          <a:p>
            <a:pPr marL="91440" lvl="0" indent="-109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7"/>
              <a:buChar char=" "/>
            </a:pPr>
            <a:r>
              <a:rPr lang="cs-CZ" sz="1915"/>
              <a:t>Při tvorbě klademe důraz na zapojení veřejnosti, spolků a podnikatelů v obci.</a:t>
            </a:r>
            <a:endParaRPr sz="1915"/>
          </a:p>
          <a:p>
            <a:pPr marL="9144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950"/>
              <a:buNone/>
            </a:pPr>
            <a:endParaRPr sz="950"/>
          </a:p>
        </p:txBody>
      </p:sp>
      <p:pic>
        <p:nvPicPr>
          <p:cNvPr id="286" name="Google Shape;286;p40" descr="Zadní a bo&amp;ccaron;ní plachta pro stánek Mobil 1,9 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4775" y="3248837"/>
            <a:ext cx="1822500" cy="19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6600" y="3248825"/>
            <a:ext cx="2842238" cy="19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Poděkování</a:t>
            </a:r>
            <a:endParaRPr/>
          </a:p>
        </p:txBody>
      </p:sp>
      <p:sp>
        <p:nvSpPr>
          <p:cNvPr id="293" name="Google Shape;293;p4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r>
              <a:rPr lang="cs-CZ" sz="3500"/>
              <a:t>Děkujeme za Vaši účast a těšíme se na další spolupráci. </a:t>
            </a:r>
            <a:endParaRPr sz="1900"/>
          </a:p>
        </p:txBody>
      </p:sp>
      <p:pic>
        <p:nvPicPr>
          <p:cNvPr id="294" name="Google Shape;29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7474" y="3036699"/>
            <a:ext cx="5319049" cy="299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1097275" y="286600"/>
            <a:ext cx="100584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Schválení </a:t>
            </a:r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- programu jednání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- zapisovatelky: návrh Veronika Pažinová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- ověřovatelů zápisu: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- volební komise: Michaela Švecová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1097275" y="286601"/>
            <a:ext cx="10058400" cy="11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Návrh na změnu Statutu MAS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Statut byl členům odeslán před konáním Valné hromady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2 základní změny: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- prodloužení mandátu Výběrové komisi na 2 roky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- zrušení omezení členů Správní rady kandidovat 2 x po sobě</a:t>
            </a:r>
            <a:endParaRPr/>
          </a:p>
          <a:p>
            <a:pPr marL="91440" lvl="0" indent="-1143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 str. 5 a 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1066800" y="243000"/>
            <a:ext cx="100584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Volba členů Výběrové komise</a:t>
            </a:r>
            <a:endParaRPr/>
          </a:p>
        </p:txBody>
      </p:sp>
      <p:graphicFrame>
        <p:nvGraphicFramePr>
          <p:cNvPr id="135" name="Google Shape;135;p17"/>
          <p:cNvGraphicFramePr/>
          <p:nvPr/>
        </p:nvGraphicFramePr>
        <p:xfrm>
          <a:off x="1099142" y="1452888"/>
          <a:ext cx="9993725" cy="4893200"/>
        </p:xfrm>
        <a:graphic>
          <a:graphicData uri="http://schemas.openxmlformats.org/drawingml/2006/table">
            <a:tbl>
              <a:tblPr>
                <a:noFill/>
                <a:tableStyleId>{887AC7E8-5F90-49F2-B6DD-08EC27E98CBA}</a:tableStyleId>
              </a:tblPr>
              <a:tblGrid>
                <a:gridCol w="68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825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u="none" strike="noStrike" cap="none"/>
                        <a:t>VÝBĚROVÁ KOMISE</a:t>
                      </a:r>
                      <a:endParaRPr sz="1800" b="1" i="0" u="none" strike="noStrike" cap="none">
                        <a:solidFill>
                          <a:srgbClr val="70AD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7625" marR="7625" marT="76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sektor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jméno 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navrhovatel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veřejný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Marie Kršková</a:t>
                      </a:r>
                      <a:endParaRPr sz="1600" b="0" i="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Obec Orlické Podhůří</a:t>
                      </a:r>
                      <a:endParaRPr sz="1600" b="0" i="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veřejný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>
                          <a:solidFill>
                            <a:schemeClr val="dk1"/>
                          </a:solidFill>
                        </a:rPr>
                        <a:t>Miloslav Absolon</a:t>
                      </a:r>
                      <a:endParaRPr sz="16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>
                          <a:solidFill>
                            <a:schemeClr val="dk1"/>
                          </a:solidFill>
                        </a:rPr>
                        <a:t>Obec Libníkovice</a:t>
                      </a:r>
                      <a:endParaRPr sz="16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veřejný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Zdeněk Praus</a:t>
                      </a:r>
                      <a:endParaRPr sz="16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Městys Častolovice</a:t>
                      </a:r>
                      <a:endParaRPr sz="1600" b="0" i="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veřejný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 Králová </a:t>
                      </a:r>
                      <a:endParaRPr sz="1600" b="0" i="0" u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Obec Albrechtice</a:t>
                      </a:r>
                      <a:endParaRPr sz="1600" b="0" i="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veřejný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7625" marR="7625" marT="7625" marB="0" anchor="b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7625" marR="7625" marT="7625" marB="0" anchor="b"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soukromý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Zeman Aleš	</a:t>
                      </a:r>
                      <a:endParaRPr sz="1600" b="0" i="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Zeman Aleš	</a:t>
                      </a:r>
                      <a:endParaRPr sz="1600" b="0" i="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soukromý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Bělka</a:t>
                      </a:r>
                      <a:endParaRPr sz="1600" b="0" i="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Ing. Josef Vanický</a:t>
                      </a:r>
                      <a:endParaRPr sz="1600" b="0" i="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soukromý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>
                          <a:solidFill>
                            <a:schemeClr val="dk1"/>
                          </a:solidFill>
                        </a:rPr>
                        <a:t>Jaroslav Krupička</a:t>
                      </a:r>
                      <a:endParaRPr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>
                          <a:solidFill>
                            <a:schemeClr val="dk1"/>
                          </a:solidFill>
                        </a:rPr>
                        <a:t>Unimont</a:t>
                      </a:r>
                      <a:endParaRPr sz="1600" b="0">
                        <a:solidFill>
                          <a:schemeClr val="dk1"/>
                        </a:solidFill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soukromý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cs-CZ" sz="1600"/>
                        <a:t>Marta Susová</a:t>
                      </a:r>
                      <a:endParaRPr sz="1600" b="0" i="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Ing. Radek Sus</a:t>
                      </a:r>
                      <a:endParaRPr sz="1600" b="0" i="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cs-CZ" sz="1600"/>
                        <a:t>soukromý</a:t>
                      </a:r>
                      <a:endParaRPr sz="1600" u="none" strike="noStrike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neziskový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Jan Půlpán</a:t>
                      </a:r>
                      <a:endParaRPr sz="1600" b="0" i="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Paleta Oucmanice</a:t>
                      </a:r>
                      <a:endParaRPr sz="1600" b="0" i="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neziskový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/>
                        <a:t>Kateřina Jindrová</a:t>
                      </a:r>
                      <a:endParaRPr sz="1600" b="0" i="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i="0" u="none" strike="noStrike"/>
                        <a:t>MC Kamínek </a:t>
                      </a:r>
                      <a:endParaRPr sz="1600" b="0" i="0" u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neziskový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u="none" strike="noStrike"/>
                        <a:t> 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u="none" strike="noStrike"/>
                        <a:t> 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u="none" strike="noStrike"/>
                        <a:t> neziskový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u="none" strike="noStrike"/>
                        <a:t> 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0" u="none" strike="noStrike"/>
                        <a:t> 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1097275" y="286601"/>
            <a:ext cx="100584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Volba členů Správní rady </a:t>
            </a:r>
            <a:endParaRPr/>
          </a:p>
        </p:txBody>
      </p:sp>
      <p:graphicFrame>
        <p:nvGraphicFramePr>
          <p:cNvPr id="141" name="Google Shape;141;p18"/>
          <p:cNvGraphicFramePr/>
          <p:nvPr/>
        </p:nvGraphicFramePr>
        <p:xfrm>
          <a:off x="1096963" y="1846263"/>
          <a:ext cx="10058375" cy="1112550"/>
        </p:xfrm>
        <a:graphic>
          <a:graphicData uri="http://schemas.openxmlformats.org/drawingml/2006/table">
            <a:tbl>
              <a:tblPr firstRow="1" bandRow="1">
                <a:noFill/>
                <a:tableStyleId>{887AC7E8-5F90-49F2-B6DD-08EC27E98CBA}</a:tableStyleId>
              </a:tblPr>
              <a:tblGrid>
                <a:gridCol w="95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0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Sektor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jméno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navrhovatel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Yvona Ronzová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cs-CZ" sz="1800" b="0"/>
                        <a:t>RYCON Consulting s.r.o</a:t>
                      </a:r>
                      <a:endParaRPr sz="1800" b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Václav Záruba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ČSOP Orlice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097275" y="286601"/>
            <a:ext cx="10058400" cy="1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Nové programovací období 2021+ 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 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6974" y="2045157"/>
            <a:ext cx="7959012" cy="4206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1097275" y="286601"/>
            <a:ext cx="100584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IROP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 b="1" u="sng"/>
              <a:t>Bylo vyhlášeno 28. výzev  - podpořeno 58 projektů v hodnotě 64 mil. </a:t>
            </a:r>
            <a:endParaRPr b="1" u="sng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Podporované oblasti: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- chodníky, cyklostezky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- formální a neformální vzdělávání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- komunitní centra a sociální služby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- územní plánování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54 projektů ukončeno a proplaceno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1097275" y="286601"/>
            <a:ext cx="10058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</a:pPr>
            <a:r>
              <a:rPr lang="cs-CZ">
                <a:solidFill>
                  <a:schemeClr val="accent1"/>
                </a:solidFill>
              </a:rPr>
              <a:t>IROP</a:t>
            </a:r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Přehled po jednotlivých opatřeních: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graphicFrame>
        <p:nvGraphicFramePr>
          <p:cNvPr id="161" name="Google Shape;161;p21"/>
          <p:cNvGraphicFramePr/>
          <p:nvPr/>
        </p:nvGraphicFramePr>
        <p:xfrm>
          <a:off x="1097281" y="2410689"/>
          <a:ext cx="10058375" cy="2781075"/>
        </p:xfrm>
        <a:graphic>
          <a:graphicData uri="http://schemas.openxmlformats.org/drawingml/2006/table">
            <a:tbl>
              <a:tblPr firstRow="1" bandRow="1">
                <a:noFill/>
                <a:tableStyleId>{887AC7E8-5F90-49F2-B6DD-08EC27E98CBA}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Opatření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Počet podaných projektů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Počet podpořených projektů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Počet proplacených projektů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Výše dotace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Chodníky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20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17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  14 142 223,31 Kč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Cyklostezky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   4 754 885,67 Kč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Sociální služby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 1 847 061,25 Kč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Komunitní centra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7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 10 868 976,09 Kč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1157</Words>
  <Application>Microsoft Office PowerPoint</Application>
  <PresentationFormat>Širokoúhlá obrazovka</PresentationFormat>
  <Paragraphs>357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Arial</vt:lpstr>
      <vt:lpstr>Calibri</vt:lpstr>
      <vt:lpstr>Retrospektiva</vt:lpstr>
      <vt:lpstr>VALNÁ HROMADA  NAD ORLICÍ, O.P.S. 22.11.2022</vt:lpstr>
      <vt:lpstr>Program</vt:lpstr>
      <vt:lpstr>Schválení </vt:lpstr>
      <vt:lpstr>Návrh na změnu Statutu MAS</vt:lpstr>
      <vt:lpstr>Volba členů Výběrové komise</vt:lpstr>
      <vt:lpstr>Volba členů Správní rady </vt:lpstr>
      <vt:lpstr>Nové programovací období 2021+ </vt:lpstr>
      <vt:lpstr>IROP</vt:lpstr>
      <vt:lpstr>IROP</vt:lpstr>
      <vt:lpstr>IROP</vt:lpstr>
      <vt:lpstr>  IROP 2021+</vt:lpstr>
      <vt:lpstr>IROP+</vt:lpstr>
      <vt:lpstr>Alokace IROP</vt:lpstr>
      <vt:lpstr>Alokace IROP</vt:lpstr>
      <vt:lpstr>Program rozvoje venkova</vt:lpstr>
      <vt:lpstr>Program rozvoje venkova</vt:lpstr>
      <vt:lpstr>Program rozvoje venkova</vt:lpstr>
      <vt:lpstr>Prezentace aplikace PowerPoint</vt:lpstr>
      <vt:lpstr>OP TAK</vt:lpstr>
      <vt:lpstr>OP TAK</vt:lpstr>
      <vt:lpstr>Operační program Zaměstnanost</vt:lpstr>
      <vt:lpstr>Operační program Zaměstnanost + </vt:lpstr>
      <vt:lpstr>Projekty MAS – „MAPY“</vt:lpstr>
      <vt:lpstr>Projekty MAS – „MAPY“</vt:lpstr>
      <vt:lpstr>Projekty MAS – „MAPY“</vt:lpstr>
      <vt:lpstr>Animace škol</vt:lpstr>
      <vt:lpstr>„Miniprojekty“</vt:lpstr>
      <vt:lpstr>Nabídky aktivit a služeb MAS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VALNÁ HROMADA  NAD ORLICÍ, O.P.S. 22.11.2022</dc:title>
  <dc:creator>Martina Lorencová</dc:creator>
  <cp:lastModifiedBy>marti</cp:lastModifiedBy>
  <cp:revision>3</cp:revision>
  <dcterms:modified xsi:type="dcterms:W3CDTF">2022-11-22T14:01:48Z</dcterms:modified>
</cp:coreProperties>
</file>